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gu"/>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gu" altLang="ko-KR" b="1">
                <a:solidFill>
                  <a:schemeClr val="tx1">
                    <a:lumMod val="50000"/>
                    <a:lumOff val="50000"/>
                  </a:schemeClr>
                </a:solidFill>
              </a:rPr>
              <a:t>નં.16</a:t>
            </a:r>
            <a:r xmlns:a="http://schemas.openxmlformats.org/drawingml/2006/main">
              <a:rPr lang="gu" altLang="en-US" b="1">
                <a:solidFill>
                  <a:schemeClr val="tx1">
                    <a:lumMod val="50000"/>
                    <a:lumOff val="50000"/>
                  </a:schemeClr>
                </a:solidFill>
              </a:rPr>
              <a:t> </a:t>
            </a:r>
            <a:r xmlns:a="http://schemas.openxmlformats.org/drawingml/2006/main">
              <a:rPr lang="gu" altLang="ko-KR" b="1">
                <a:solidFill>
                  <a:schemeClr val="tx1">
                    <a:lumMod val="50000"/>
                    <a:lumOff val="50000"/>
                  </a:schemeClr>
                </a:solidFill>
              </a:rPr>
              <a:t>આ</a:t>
            </a:r>
            <a:r xmlns:a="http://schemas.openxmlformats.org/drawingml/2006/main">
              <a:rPr lang="gu" altLang="en-US" b="1">
                <a:solidFill>
                  <a:schemeClr val="tx1">
                    <a:lumMod val="50000"/>
                    <a:lumOff val="50000"/>
                  </a:schemeClr>
                </a:solidFill>
              </a:rPr>
              <a:t> </a:t>
            </a:r>
            <a:r xmlns:a="http://schemas.openxmlformats.org/drawingml/2006/main">
              <a:rPr lang="gu" altLang="ko-KR" b="1">
                <a:solidFill>
                  <a:schemeClr val="tx1">
                    <a:lumMod val="50000"/>
                    <a:lumOff val="50000"/>
                  </a:schemeClr>
                </a:solidFill>
              </a:rPr>
              <a:t>શબ્દ</a:t>
            </a:r>
            <a:r xmlns:a="http://schemas.openxmlformats.org/drawingml/2006/main">
              <a:rPr lang="gu" altLang="en-US" b="1">
                <a:solidFill>
                  <a:schemeClr val="tx1">
                    <a:lumMod val="50000"/>
                    <a:lumOff val="50000"/>
                  </a:schemeClr>
                </a:solidFill>
              </a:rPr>
              <a:t> </a:t>
            </a:r>
            <a:r xmlns:a="http://schemas.openxmlformats.org/drawingml/2006/main">
              <a:rPr lang="gu" altLang="ko-KR" b="1">
                <a:solidFill>
                  <a:schemeClr val="tx1">
                    <a:lumMod val="50000"/>
                    <a:lumOff val="50000"/>
                  </a:schemeClr>
                </a:solidFill>
              </a:rPr>
              <a:t>ના</a:t>
            </a:r>
            <a:r xmlns:a="http://schemas.openxmlformats.org/drawingml/2006/main">
              <a:rPr lang="gu" altLang="en-US" b="1">
                <a:solidFill>
                  <a:schemeClr val="tx1">
                    <a:lumMod val="50000"/>
                    <a:lumOff val="50000"/>
                  </a:schemeClr>
                </a:solidFill>
              </a:rPr>
              <a:t> </a:t>
            </a:r>
            <a:r xmlns:a="http://schemas.openxmlformats.org/drawingml/2006/main">
              <a:rPr lang="gu" altLang="ko-KR" b="1">
                <a:solidFill>
                  <a:schemeClr val="tx1">
                    <a:lumMod val="50000"/>
                    <a:lumOff val="50000"/>
                  </a:schemeClr>
                </a:solidFill>
              </a:rPr>
              <a:t>ભગવાન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gu" altLang="ko-KR" sz="4000"/>
              <a:t>ઈશ્વરે મૂસાને બોલાવ્યો</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gu" altLang="ko-KR" sz="4000">
                <a:solidFill>
                  <a:srgbClr val="FF0000"/>
                </a:solidFill>
              </a:rPr>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gu" altLang="ko-KR" sz="3200">
                <a:solidFill>
                  <a:schemeClr val="tx1">
                    <a:lumMod val="65000"/>
                    <a:lumOff val="35000"/>
                  </a:schemeClr>
                </a:solidFill>
              </a:rPr>
              <a:t>જ્યારે મુસાએ ઈશ્વરનો અવાજ સાંભળ્યો, ત્યારે તેણે શું જોયું?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સુંદર દ્રાક્ષ</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વાદળ અને ગર્જના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સળગતું ઝાડવું</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વિભાજિત સમુદ્ર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gu" altLang="en-US" sz="2800">
                <a:solidFill>
                  <a:srgbClr val="FF0000"/>
                </a:solidFill>
              </a:rPr>
              <a:t>③ </a:t>
            </a:r>
            <a:r xmlns:a="http://schemas.openxmlformats.org/drawingml/2006/main">
              <a:rPr lang="gu" altLang="ko-KR" sz="2800">
                <a:solidFill>
                  <a:srgbClr val="FF0000"/>
                </a:solidFill>
              </a:rPr>
              <a:t>સળગતું ઝાડવું</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b="1">
                <a:solidFill>
                  <a:schemeClr val="tx1">
                    <a:lumMod val="50000"/>
                    <a:lumOff val="50000"/>
                  </a:schemeClr>
                </a:solidFill>
              </a:rPr>
              <a:t>નંબર 25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400"/>
              <a:t>ગિદિયોન અને તેના 300 માણસો</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a:t>
            </a:r>
            <a:r xmlns:a="http://schemas.openxmlformats.org/drawingml/2006/main">
              <a:rPr lang="gu" altLang="en-US" sz="4000">
                <a:solidFill>
                  <a:srgbClr val="FF0000"/>
                </a:solidFill>
              </a:rPr>
              <a:t> </a:t>
            </a:r>
            <a:r xmlns:a="http://schemas.openxmlformats.org/drawingml/2006/main">
              <a:rPr lang="gu" altLang="ko-KR" sz="4000">
                <a:solidFill>
                  <a:srgbClr val="FF0000"/>
                </a:solidFill>
              </a:rPr>
              <a:t>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t>જ્યારે યહોવાનો દૂત ગિદિયોનને દેખાયો, ત્યારે તેણે કહ્યું, "પ્રભુ તારી સાથે છે, પરાક્રમી યોદ્ધા."</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u" altLang="ko-KR" sz="2800">
                <a:solidFill>
                  <a:schemeClr val="tx1">
                    <a:lumMod val="65000"/>
                    <a:lumOff val="35000"/>
                  </a:schemeClr>
                </a:solidFill>
              </a:rPr>
              <a:t>ન્યાયાધીશો</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600">
                <a:solidFill>
                  <a:schemeClr val="tx1">
                    <a:lumMod val="65000"/>
                    <a:lumOff val="35000"/>
                  </a:schemeClr>
                </a:solidFill>
              </a:rPr>
              <a:t>ભગવાનનો દૂત ગિદિયોનને દેખાયો અને કહ્યું, "ઈશ્વર તારી સાથે છે, શક્તિશાળી યોદ્ધા." ઈશ્વરે તેને ઝાકળ અને ઊન દ્વારા ખાતરી આપી.</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જ્યારે તેને ભરોસો હતો કે ઈશ્વરે તેને બોલાવ્યો છે, ત્યારે તેણે બઆલ અને તેની વેદીને તોડી નાખી, જેની ઇઝરાયેલીઓ પૂજા કરતા હતા.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ઈશ્વરે ગિદિયોનને મિદ્યાનીઓને હરાવવા યોદ્ધાઓ પસંદ કરવાનું કહ્યું. ભગવાનની સૂચના મુજબ, ફક્ત 300 માણસો પસંદ કરવામાં આવ્યા હતા.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ઈશ્વરે તેમને તેમના પર હુમલો કરવાની અદ્ભુત યોજના બનાવી. ઈશ્વરે તેઓને રણશિંગડાં અને અંદર મશાલો સાથેની ખાલી બરણીઓ રાખવા દો.</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રાત્રે, ગિદિયોન અને તેના 300 માણસોએ ઈશ્વરે આપેલી યોજના હાથ ધરી. તેઓએ મિદ્યાનીઓ સામે યુદ્ધ જીત્યું.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3600">
                <a:solidFill>
                  <a:schemeClr val="tx1">
                    <a:lumMod val="65000"/>
                    <a:lumOff val="35000"/>
                  </a:schemeClr>
                </a:solidFill>
              </a:rPr>
              <a:t>ગિદિયોન અને તેના 300 માણસોએ અસંખ્ય મિદ્યાનીઓ સામે યુદ્ધ જીત્યું માત્ર ભગવાનના આદેશનું પાલન કરીને.</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u" altLang="ko-KR" sz="3600">
                <a:solidFill>
                  <a:schemeClr val="tx1">
                    <a:lumMod val="65000"/>
                    <a:lumOff val="35000"/>
                  </a:schemeClr>
                </a:solidFill>
              </a:rPr>
              <a:t>મારા જીવનમાં જીતવાનું રહસ્ય ભગવાનનું પાલન કરવું છે.</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3200"/>
              <a:t>ભગવાન?</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rgbClr val="C00000"/>
                </a:solidFill>
              </a:rPr>
              <a:t>ભગવાન..</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તે સર્વશક્તિમાન ભગવાન છે જે માત્ર 300 માણસો સાથે અસંખ્ય દુશ્મન દળોને હરાવી શકે છે.</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જેનો ઉપયોગ ગિદિયોન અને તેના 300 માણસોએ તેમના દુશ્મનને હરાવવા માટે કર્યો ન હતો?</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જાર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તલવારો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ટોર્ચ</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ટ્રમ્પેટ્સ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rgbClr val="FF0000"/>
                </a:solidFill>
              </a:rPr>
              <a:t>② </a:t>
            </a:r>
            <a:r xmlns:a="http://schemas.openxmlformats.org/drawingml/2006/main">
              <a:rPr lang="gu" altLang="ko-KR" sz="2800">
                <a:solidFill>
                  <a:srgbClr val="FF0000"/>
                </a:solidFill>
              </a:rPr>
              <a:t>તલવારો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gu" altLang="ko-KR" sz="3600">
                <a:solidFill>
                  <a:schemeClr val="tx1">
                    <a:lumMod val="65000"/>
                    <a:lumOff val="35000"/>
                  </a:schemeClr>
                </a:solidFill>
              </a:rPr>
              <a:t>જ્યારે યહોવાએ જોયું કે તે જોવા માટે ગયો હતો, ત્યારે ઈશ્વરે તેને બોલાવ્યો</a:t>
            </a:r>
          </a:p>
          <a:p>
            <a:r xmlns:a="http://schemas.openxmlformats.org/drawingml/2006/main">
              <a:rPr lang="gu" altLang="ko-KR" sz="3600">
                <a:solidFill>
                  <a:schemeClr val="tx1">
                    <a:lumMod val="65000"/>
                    <a:lumOff val="35000"/>
                  </a:schemeClr>
                </a:solidFill>
              </a:rPr>
              <a:t>ઝાડની અંદરથી,</a:t>
            </a:r>
          </a:p>
          <a:p>
            <a:r xmlns:a="http://schemas.openxmlformats.org/drawingml/2006/main">
              <a:rPr lang="gu" altLang="ko-KR" sz="3600">
                <a:solidFill>
                  <a:schemeClr val="tx1">
                    <a:lumMod val="65000"/>
                    <a:lumOff val="35000"/>
                  </a:schemeClr>
                </a:solidFill>
              </a:rPr>
              <a:t>"મોસેસ! મૂસા!" અને મૂસાએ કહ્યું, "હું આ રહ્યો."</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gu" altLang="ko-KR" sz="2800">
                <a:solidFill>
                  <a:schemeClr val="tx1">
                    <a:lumMod val="65000"/>
                    <a:lumOff val="35000"/>
                  </a:schemeClr>
                </a:solidFill>
              </a:rPr>
              <a:t>નિર્ગમન</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a:t>
            </a:r>
            <a:r xmlns:a="http://schemas.openxmlformats.org/drawingml/2006/main">
              <a:rPr lang="gu" altLang="en-US" sz="4000">
                <a:solidFill>
                  <a:srgbClr val="FF0000"/>
                </a:solidFill>
              </a:rPr>
              <a:t> </a:t>
            </a:r>
            <a:r xmlns:a="http://schemas.openxmlformats.org/drawingml/2006/main">
              <a:rPr lang="gu" altLang="ko-KR" sz="4000">
                <a:solidFill>
                  <a:srgbClr val="FF0000"/>
                </a:solidFill>
              </a:rPr>
              <a:t>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t>જ્યારે યહોવાનો દૂત ગિદિયોનને દેખાયો, ત્યારે તેણે કહ્યું, "પ્રભુ તારી સાથે છે, પરાક્રમી યોદ્ધા."</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u" altLang="ko-KR" sz="2800">
                <a:solidFill>
                  <a:schemeClr val="tx1">
                    <a:lumMod val="65000"/>
                    <a:lumOff val="35000"/>
                  </a:schemeClr>
                </a:solidFill>
              </a:rPr>
              <a:t>ન્યાયાધીશો</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gu" altLang="ko-KR" b="1">
                <a:solidFill>
                  <a:schemeClr val="tx1">
                    <a:lumMod val="50000"/>
                    <a:lumOff val="50000"/>
                  </a:schemeClr>
                </a:solidFill>
              </a:rPr>
              <a:t>નંબર 26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gu" altLang="ko-KR" sz="4000"/>
              <a:t>સેમસન, એક મજબૂત યોદ્ધા.</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gu" altLang="ko-KR" sz="3600">
                <a:solidFill>
                  <a:schemeClr val="tx1">
                    <a:lumMod val="65000"/>
                    <a:lumOff val="35000"/>
                  </a:schemeClr>
                </a:solidFill>
              </a:rPr>
              <a:t>સ્ત્રીએ એક છોકરાને જન્મ આપ્યો અને તેનું નામ સેમસન રાખ્યું. તે મોટો થયો અને યહોવાએ તેને આશીર્વાદ આપ્યો,</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gu" altLang="ko-KR" sz="2800">
                <a:solidFill>
                  <a:schemeClr val="tx1">
                    <a:lumMod val="65000"/>
                    <a:lumOff val="35000"/>
                  </a:schemeClr>
                </a:solidFill>
              </a:rPr>
              <a:t>ન્યાયાધીશો</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gu" altLang="ko-KR" sz="2500">
                <a:solidFill>
                  <a:schemeClr val="tx1">
                    <a:lumMod val="65000"/>
                    <a:lumOff val="35000"/>
                  </a:schemeClr>
                </a:solidFill>
              </a:rPr>
              <a:t>ઇસ્રાએલીઓના આગેવાનોમાં સામસૂન નામનો એક આગેવાન હતો. તે જન્મથી જ ભગવાનથી અલગ રહેવાનો માણસ હતો.</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gu" altLang="ko-KR" sz="2400">
                <a:solidFill>
                  <a:schemeClr val="tx1">
                    <a:lumMod val="65000"/>
                    <a:lumOff val="35000"/>
                  </a:schemeClr>
                </a:solidFill>
              </a:rPr>
              <a:t>સેમસન ખૂબ જ મજબૂત યોદ્ધા હતો. સેમસનને લીધે, પલિસ્તીઓ અને અન્ય દેશો કે જેઓ તેમના પર જુલમ કરતા હતા તેઓ ઇઝરાયેલીઓ પર જુલમ કરી શક્યા નહિ</a:t>
            </a:r>
            <a:r xmlns:a="http://schemas.openxmlformats.org/drawingml/2006/main">
              <a:rPr lang="gu" altLang="en-US" sz="2400">
                <a:solidFill>
                  <a:schemeClr val="tx1">
                    <a:lumMod val="65000"/>
                    <a:lumOff val="35000"/>
                  </a:schemeClr>
                </a:solidFill>
              </a:rPr>
              <a:t> </a:t>
            </a:r>
            <a:r xmlns:a="http://schemas.openxmlformats.org/drawingml/2006/main">
              <a:rPr lang="gu" altLang="ko-KR" sz="2400">
                <a:solidFill>
                  <a:schemeClr val="tx1">
                    <a:lumMod val="65000"/>
                    <a:lumOff val="35000"/>
                  </a:schemeClr>
                </a:solidFill>
              </a:rPr>
              <a:t>કોઈપણ વધુ.</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gu" altLang="ko-KR" sz="2400">
                <a:solidFill>
                  <a:schemeClr val="tx1">
                    <a:lumMod val="65000"/>
                    <a:lumOff val="35000"/>
                  </a:schemeClr>
                </a:solidFill>
              </a:rPr>
              <a:t>તેની તાકાત તેના વાળમાંથી આવી. પરંતુ, મૂર્ખ બનાવીને તેના વાળ કપાવી દેવામાં આવ્યા હતા. તેથી, તેણે તેની શક્તિ ગુમાવી દીધી.</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gu" altLang="ko-KR" sz="2500">
                <a:solidFill>
                  <a:schemeClr val="tx1">
                    <a:lumMod val="65000"/>
                    <a:lumOff val="35000"/>
                  </a:schemeClr>
                </a:solidFill>
              </a:rPr>
              <a:t>સેમસનને પકડવામાં આવ્યો અને દુશ્મનો દ્વારા તેની હાંસી ઉડાવી. અહંકારને કારણે મૂર્ખ બનાવવામાં આવ્યાનો તેને પસ્તાવો થયો.</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gu" altLang="ko-KR" sz="2500">
                <a:solidFill>
                  <a:schemeClr val="tx1">
                    <a:lumMod val="65000"/>
                    <a:lumOff val="35000"/>
                  </a:schemeClr>
                </a:solidFill>
              </a:rPr>
              <a:t>સેમસૂને ભગવાનને પ્રાર્થના કરી કે તે તેને છેલ્લે ફરીથી મજબૂત કરે. ભગવાને તેની પ્રાર્થનાનો જવાબ આપ્યો અને આખરે તેને શક્તિ આપી.</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u" altLang="ko-KR" sz="4000">
                <a:solidFill>
                  <a:srgbClr val="FF0000"/>
                </a:solidFill>
              </a:rPr>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gu" altLang="ko-KR" sz="3200">
                <a:solidFill>
                  <a:schemeClr val="tx1">
                    <a:lumMod val="65000"/>
                    <a:lumOff val="35000"/>
                  </a:schemeClr>
                </a:solidFill>
              </a:rPr>
              <a:t>સેમસન એક માણસ હતો જેને ભગવાન તરફથી વિશેષ કૃપા અને બોલાવવામાં આવ્યો હતો.</a:t>
            </a:r>
            <a:r xmlns:a="http://schemas.openxmlformats.org/drawingml/2006/main">
              <a:rPr lang="gu"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gu" altLang="ko-KR" sz="3200">
                <a:solidFill>
                  <a:schemeClr val="tx1">
                    <a:lumMod val="65000"/>
                    <a:lumOff val="35000"/>
                  </a:schemeClr>
                </a:solidFill>
              </a:rPr>
              <a:t>પરંતુ, તેના ઘમંડને કારણે,</a:t>
            </a:r>
          </a:p>
          <a:p>
            <a:pPr xmlns:a="http://schemas.openxmlformats.org/drawingml/2006/main" algn="ctr"/>
            <a:r xmlns:a="http://schemas.openxmlformats.org/drawingml/2006/main">
              <a:rPr lang="gu" altLang="ko-KR" sz="3200">
                <a:solidFill>
                  <a:schemeClr val="tx1">
                    <a:lumMod val="65000"/>
                    <a:lumOff val="35000"/>
                  </a:schemeClr>
                </a:solidFill>
              </a:rPr>
              <a:t>તેણે તે બધા ગુમાવ્યા.</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u" altLang="ko-KR" sz="3200">
                <a:solidFill>
                  <a:schemeClr val="tx1">
                    <a:lumMod val="65000"/>
                    <a:lumOff val="35000"/>
                  </a:schemeClr>
                </a:solidFill>
              </a:rPr>
              <a:t>અમે પણ ભગવાનના પ્રિય બાળકો છીએ જેમને ભગવાનની કૃપા અને મિશન પ્રાપ્ત થયું છે.</a:t>
            </a:r>
            <a:r xmlns:a="http://schemas.openxmlformats.org/drawingml/2006/main">
              <a:rPr lang="gu"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u" altLang="ko-KR" sz="3200">
                <a:solidFill>
                  <a:schemeClr val="tx1">
                    <a:lumMod val="65000"/>
                    <a:lumOff val="35000"/>
                  </a:schemeClr>
                </a:solidFill>
              </a:rPr>
              <a:t>તેથી, આપણે ઈશ્વરના શબ્દ સમક્ષ નમ્ર રહેવું જોઈએ.</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gu" altLang="ko-KR" sz="3200"/>
              <a:t>ભગવાન?</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gu" altLang="ko-KR" sz="3600">
                <a:solidFill>
                  <a:srgbClr val="C00000"/>
                </a:solidFill>
              </a:rPr>
              <a:t>ભગવાન..</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gu" altLang="ko-KR" sz="3600">
                <a:solidFill>
                  <a:schemeClr val="tx1">
                    <a:lumMod val="65000"/>
                    <a:lumOff val="35000"/>
                  </a:schemeClr>
                </a:solidFill>
              </a:rPr>
              <a:t>ભગવાન આપણી ગંભીર અને સાચી પ્રાર્થના સાંભળે છે અને તેનો જવાબ આપે છે</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b="1">
                <a:solidFill>
                  <a:schemeClr val="tx1">
                    <a:lumMod val="50000"/>
                    <a:lumOff val="50000"/>
                  </a:schemeClr>
                </a:solidFill>
              </a:rPr>
              <a:t>ના.</a:t>
            </a:r>
            <a:r xmlns:a="http://schemas.openxmlformats.org/drawingml/2006/main">
              <a:rPr lang="gu" altLang="en-US" b="1">
                <a:solidFill>
                  <a:schemeClr val="tx1">
                    <a:lumMod val="50000"/>
                    <a:lumOff val="50000"/>
                  </a:schemeClr>
                </a:solidFill>
              </a:rPr>
              <a:t> </a:t>
            </a:r>
            <a:r xmlns:a="http://schemas.openxmlformats.org/drawingml/2006/main">
              <a:rPr lang="gu" altLang="ko-KR" b="1">
                <a:solidFill>
                  <a:schemeClr val="tx1">
                    <a:lumMod val="50000"/>
                    <a:lumOff val="50000"/>
                  </a:schemeClr>
                </a:solidFill>
              </a:rPr>
              <a:t>17</a:t>
            </a:r>
            <a:r xmlns:a="http://schemas.openxmlformats.org/drawingml/2006/main">
              <a:rPr lang="gu" altLang="en-US" b="1">
                <a:solidFill>
                  <a:schemeClr val="tx1">
                    <a:lumMod val="50000"/>
                    <a:lumOff val="50000"/>
                  </a:schemeClr>
                </a:solidFill>
              </a:rPr>
              <a:t> </a:t>
            </a:r>
            <a:r xmlns:a="http://schemas.openxmlformats.org/drawingml/2006/main">
              <a:rPr lang="gu" altLang="ko-KR" b="1">
                <a:solidFill>
                  <a:schemeClr val="tx1">
                    <a:lumMod val="50000"/>
                    <a:lumOff val="50000"/>
                  </a:schemeClr>
                </a:solidFill>
              </a:rPr>
              <a:t>આ</a:t>
            </a:r>
            <a:r xmlns:a="http://schemas.openxmlformats.org/drawingml/2006/main">
              <a:rPr lang="gu" altLang="en-US" b="1">
                <a:solidFill>
                  <a:schemeClr val="tx1">
                    <a:lumMod val="50000"/>
                    <a:lumOff val="50000"/>
                  </a:schemeClr>
                </a:solidFill>
              </a:rPr>
              <a:t> </a:t>
            </a:r>
            <a:r xmlns:a="http://schemas.openxmlformats.org/drawingml/2006/main">
              <a:rPr lang="gu" altLang="ko-KR" b="1">
                <a:solidFill>
                  <a:schemeClr val="tx1">
                    <a:lumMod val="50000"/>
                    <a:lumOff val="50000"/>
                  </a:schemeClr>
                </a:solidFill>
              </a:rPr>
              <a:t>શબ્દ</a:t>
            </a:r>
            <a:r xmlns:a="http://schemas.openxmlformats.org/drawingml/2006/main">
              <a:rPr lang="gu" altLang="en-US" b="1">
                <a:solidFill>
                  <a:schemeClr val="tx1">
                    <a:lumMod val="50000"/>
                    <a:lumOff val="50000"/>
                  </a:schemeClr>
                </a:solidFill>
              </a:rPr>
              <a:t> </a:t>
            </a:r>
            <a:r xmlns:a="http://schemas.openxmlformats.org/drawingml/2006/main">
              <a:rPr lang="gu" altLang="ko-KR" b="1">
                <a:solidFill>
                  <a:schemeClr val="tx1">
                    <a:lumMod val="50000"/>
                    <a:lumOff val="50000"/>
                  </a:schemeClr>
                </a:solidFill>
              </a:rPr>
              <a:t>ના</a:t>
            </a:r>
            <a:r xmlns:a="http://schemas.openxmlformats.org/drawingml/2006/main">
              <a:rPr lang="gu" altLang="en-US" b="1">
                <a:solidFill>
                  <a:schemeClr val="tx1">
                    <a:lumMod val="50000"/>
                    <a:lumOff val="50000"/>
                  </a:schemeClr>
                </a:solidFill>
              </a:rPr>
              <a:t> </a:t>
            </a:r>
            <a:r xmlns:a="http://schemas.openxmlformats.org/drawingml/2006/main">
              <a:rPr lang="gu" altLang="ko-KR" b="1">
                <a:solidFill>
                  <a:schemeClr val="tx1">
                    <a:lumMod val="50000"/>
                    <a:lumOff val="50000"/>
                  </a:schemeClr>
                </a:solidFill>
              </a:rPr>
              <a:t>ભગવાન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400"/>
              <a:t>દસ આફતો</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gu" altLang="ko-KR" sz="4000">
                <a:solidFill>
                  <a:srgbClr val="FF0000"/>
                </a:solidFill>
              </a:rPr>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gu" altLang="ko-KR" sz="3600">
                <a:solidFill>
                  <a:schemeClr val="tx1">
                    <a:lumMod val="65000"/>
                    <a:lumOff val="35000"/>
                  </a:schemeClr>
                </a:solidFill>
              </a:rPr>
              <a:t>સેમસનની શક્તિ ક્યાંથી આવી?</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વાળ</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હાથ</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પગ</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આંખ</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gu" altLang="en-US" sz="2800">
                <a:solidFill>
                  <a:srgbClr val="FF0000"/>
                </a:solidFill>
              </a:rPr>
              <a:t>① </a:t>
            </a:r>
            <a:r xmlns:a="http://schemas.openxmlformats.org/drawingml/2006/main">
              <a:rPr lang="gu" altLang="ko-KR" sz="2800">
                <a:solidFill>
                  <a:srgbClr val="FF0000"/>
                </a:solidFill>
              </a:rPr>
              <a:t>વાળ</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gu" altLang="ko-KR" sz="3600">
                <a:solidFill>
                  <a:schemeClr val="tx1">
                    <a:lumMod val="65000"/>
                    <a:lumOff val="35000"/>
                  </a:schemeClr>
                </a:solidFill>
              </a:rPr>
              <a:t>સ્ત્રીએ એક છોકરાને જન્મ આપ્યો અને તેનું નામ સેમસન રાખ્યું. તે મોટો થયો અને યહોવાએ તેને આશીર્વાદ આપ્યો,</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gu" altLang="ko-KR" sz="2800">
                <a:solidFill>
                  <a:schemeClr val="tx1">
                    <a:lumMod val="65000"/>
                    <a:lumOff val="35000"/>
                  </a:schemeClr>
                </a:solidFill>
              </a:rPr>
              <a:t>ન્યાયાધીશો</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b="1">
                <a:solidFill>
                  <a:schemeClr val="tx1">
                    <a:lumMod val="50000"/>
                    <a:lumOff val="50000"/>
                  </a:schemeClr>
                </a:solidFill>
              </a:rPr>
              <a:t>નંબર 27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3600"/>
              <a:t>રૂથ, ઉમદા પાત્રની સ્ત્રી</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bg1">
                    <a:lumMod val="50000"/>
                  </a:schemeClr>
                </a:solidFill>
              </a:rPr>
              <a:t>તમારા લોકો મારા લોકો અને તમારા ભગવાન મારા ભગવાન હશે.</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u" altLang="ko-KR" sz="2800">
                <a:solidFill>
                  <a:schemeClr val="tx1">
                    <a:lumMod val="65000"/>
                    <a:lumOff val="35000"/>
                  </a:schemeClr>
                </a:solidFill>
              </a:rPr>
              <a:t>રૂથ</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એક યહૂદી સ્ત્રી, નાઓમીને બે પુત્રો હતા જેમણે વિદેશીઓ સાથે લગ્ન કર્યા હતા. પરંતુ, તેના બે પુત્રો મૃત્યુ પામ્યા હતા. તેથી, તેણી તેની બે વિધવા પુત્રવધૂઓ સાથે રહી ગઈ હતી.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નાઓમીએ જુડાહમાં પોતાના ઘરે પાછા ફરવાનું નક્કી કર્યું. તેણીએ તેની બે પુત્રવધૂઓને ઘરે પાછા ફરવાનું કહ્યું. પરંતુ, તેણીની બીજી પુત્રવધૂ તેના વતન પરત ન ગઈ, પરંતુ જુડાહમાં રહેવા માટે તેણીની સાસુની પાછળ ગઈ.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રુથને નાઓમી સાથે રહેવા માટે બચેલું અનાજ ઉપાડવું પડ્યું, કારણ કે તેણી પાસે ઘર સંભાળવા માટે કોઈ પતિ નહોતો.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તેણીએ બોઆઝના ખેતરમાં બચેલું અનાજ ઉપાડવાનું થયું. બોઆઝે વિચાર્યું કે તે એક ઉમદા સ્ત્રી છે અને તેણે રૂથ સાથે લગ્ન કર્યા.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400">
                <a:solidFill>
                  <a:schemeClr val="tx1">
                    <a:lumMod val="65000"/>
                    <a:lumOff val="35000"/>
                  </a:schemeClr>
                </a:solidFill>
              </a:rPr>
              <a:t>બોઝ રૂથ અને નાઓમીને કુટુંબ તરીકે મળ્યા અને સુખી જીવન જીવ્યા. ભવિષ્યમાં, રાજા ડેવિડ અને ઈસુ બોઝ અને રૂથના વંશમાંથી આવ્યા હતા.</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3600">
                <a:solidFill>
                  <a:schemeClr val="tx1">
                    <a:lumMod val="65000"/>
                    <a:lumOff val="35000"/>
                  </a:schemeClr>
                </a:solidFill>
              </a:rPr>
              <a:t>રુથ એક વિદેશી હતી. તે એક સારી અને નિષ્ઠાવાન સ્ત્રી હતી અને તેણે સાસુની સારી સેવા કરી હતી.</a:t>
            </a:r>
          </a:p>
          <a:p>
            <a:pPr xmlns:a="http://schemas.openxmlformats.org/drawingml/2006/main" algn="ctr"/>
            <a:r xmlns:a="http://schemas.openxmlformats.org/drawingml/2006/main">
              <a:rPr lang="gu" altLang="ko-KR" sz="3600">
                <a:solidFill>
                  <a:schemeClr val="tx1">
                    <a:lumMod val="65000"/>
                    <a:lumOff val="35000"/>
                  </a:schemeClr>
                </a:solidFill>
              </a:rPr>
              <a:t>તેથી, તેણીને આશીર્વાદ મળ્યો.</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u" altLang="ko-KR" sz="3600">
                <a:solidFill>
                  <a:schemeClr val="tx1">
                    <a:lumMod val="65000"/>
                    <a:lumOff val="35000"/>
                  </a:schemeClr>
                </a:solidFill>
              </a:rPr>
              <a:t>આપણે આપણા પડોશીઓને પણ મદદ કરવી પડશે</a:t>
            </a:r>
          </a:p>
          <a:p>
            <a:pPr xmlns:a="http://schemas.openxmlformats.org/drawingml/2006/main" algn="ctr"/>
            <a:r xmlns:a="http://schemas.openxmlformats.org/drawingml/2006/main">
              <a:rPr lang="gu" altLang="ko-KR" sz="3600">
                <a:solidFill>
                  <a:schemeClr val="tx1">
                    <a:lumMod val="65000"/>
                    <a:lumOff val="35000"/>
                  </a:schemeClr>
                </a:solidFill>
              </a:rPr>
              <a:t>અને ભગવાનની પૂજા કરો</a:t>
            </a:r>
          </a:p>
          <a:p>
            <a:pPr xmlns:a="http://schemas.openxmlformats.org/drawingml/2006/main" algn="ctr"/>
            <a:r xmlns:a="http://schemas.openxmlformats.org/drawingml/2006/main">
              <a:rPr lang="gu" altLang="ko-KR" sz="3600">
                <a:solidFill>
                  <a:schemeClr val="tx1">
                    <a:lumMod val="65000"/>
                    <a:lumOff val="35000"/>
                  </a:schemeClr>
                </a:solidFill>
              </a:rPr>
              <a:t>સારા અને નિષ્ઠાવાન હૃદયથી.</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gu" altLang="ko-KR" sz="3600">
                <a:solidFill>
                  <a:schemeClr val="tx1">
                    <a:lumMod val="65000"/>
                    <a:lumOff val="35000"/>
                  </a:schemeClr>
                </a:solidFill>
              </a:rPr>
              <a:t>અને જ્યારે હું મિસર સામે મારો હાથ લંબાવીશ અને ઇસ્રાએલીઓને તેમાંથી બહાર લાવીશ ત્યારે મિસરવાસીઓ જાણશે કે હું યહોવા છું.</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u" altLang="ko-KR" sz="2800">
                <a:solidFill>
                  <a:schemeClr val="tx1">
                    <a:lumMod val="65000"/>
                    <a:lumOff val="35000"/>
                  </a:schemeClr>
                </a:solidFill>
              </a:rPr>
              <a:t>નિર્ગમન</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3200"/>
              <a:t>ભગવાન?</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rgbClr val="C00000"/>
                </a:solidFill>
              </a:rPr>
              <a:t>ભગવાન..</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ભગવાન બાહ્ય દેખાવને જોતા નથી પણ હૃદય તરફ જુએ છે.</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શા માટે નાઓમી મોઆબથી યહુદાહમાં ઘરે પાછી આવી?</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કારણ કે તે બીમાર પડી હતી..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કારણ કે તેનો પતિ મૃત્યુ પામ્યો હતો..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કારણ કે તેના બે પુત્રો મૃત્યુ પામ્યા હતા..</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કારણ કે તે તેના પરિવારને મળવા માંગતી હતી..</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rgbClr val="FF0000"/>
                </a:solidFill>
              </a:rPr>
              <a:t>③ </a:t>
            </a:r>
            <a:r xmlns:a="http://schemas.openxmlformats.org/drawingml/2006/main">
              <a:rPr lang="gu" altLang="ko-KR" sz="2800">
                <a:solidFill>
                  <a:srgbClr val="FF0000"/>
                </a:solidFill>
              </a:rPr>
              <a:t>કારણ કે તેના બે પુત્રો મૃત્યુ પામ્યા હતા..</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bg1">
                    <a:lumMod val="50000"/>
                  </a:schemeClr>
                </a:solidFill>
              </a:rPr>
              <a:t>તમારા લોકો મારા લોકો અને તમારા ભગવાન મારા ભગવાન હશે.</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u" altLang="ko-KR" sz="2800">
                <a:solidFill>
                  <a:schemeClr val="tx1">
                    <a:lumMod val="65000"/>
                    <a:lumOff val="35000"/>
                  </a:schemeClr>
                </a:solidFill>
              </a:rPr>
              <a:t>રૂથ</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b="1">
                <a:solidFill>
                  <a:schemeClr val="tx1">
                    <a:lumMod val="50000"/>
                    <a:lumOff val="50000"/>
                  </a:schemeClr>
                </a:solidFill>
              </a:rPr>
              <a:t>નંબર 28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400"/>
              <a:t>હેન્નાહની પ્રાર્થના</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અને છોકરો શમુએલ સતત કદમાં અને યહોવા અને માણસોની કૃપામાં વધતો ગયો.</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u" altLang="ko-KR" sz="2800">
                <a:solidFill>
                  <a:schemeClr val="tx1">
                    <a:lumMod val="65000"/>
                    <a:lumOff val="35000"/>
                  </a:schemeClr>
                </a:solidFill>
              </a:rPr>
              <a:t>1 સેમ્યુઅલ</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હાન્નાને કોઈ પુત્ર નહોતો. તેથી, તેણી એટલી ઉદાસ હતી કે તેણે ભગવાનને પ્રાર્થના કરી. "ઓહ, ભગવાન પિતા, જો તમે મને એક પુત્ર આપો, તો હું તેને તેના જીવનના બધા દિવસો માટે તમારા માટે આપીશ."</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ઈશ્વરે તેણીની પ્રાર્થના યાદ રાખી અને હાન્નાને સેમ્યુઅલ નામનો પુત્ર આપ્યો.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હન્નાએ તેના પુત્રને મંદિરમાં ભગવાનની પૂજા કરવા માટે આપ્યો, જેમ તેણીએ પહેલા પ્રાર્થના કરી હતી.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શમૂએલ મંદિરમાં ભગવાનની પૂજા કરતો હતો. તેમણે પુરુષો અને ભગવાન તરફથી ઘણી બધી કૃપા પ્રાપ્ત કરી.</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400">
                <a:solidFill>
                  <a:schemeClr val="tx1">
                    <a:lumMod val="65000"/>
                    <a:lumOff val="35000"/>
                  </a:schemeClr>
                </a:solidFill>
              </a:rPr>
              <a:t>નાનો સેમ્યુઅલ એક યુવાન છોકરો બનવા માટે સારી રીતે મોટો થયો. પછી, પછીથી, તે એક પ્રબોધક બન્યો જેણે ઈશ્વરનો અવાજ સાંભળ્યો.</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મુસાએ ઇજિપ્તના રાજા ફારુનને ભગવાનનો હુકમ સંભળાવ્યો. "પ્રભુ આ કહે છે: મારા લોકોને જવા દો, જેથી તેઓ મારી ભક્તિ કરે."</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3200">
                <a:solidFill>
                  <a:schemeClr val="tx1">
                    <a:lumMod val="65000"/>
                    <a:lumOff val="35000"/>
                  </a:schemeClr>
                </a:solidFill>
              </a:rPr>
              <a:t>ભગવાને હેન્નાની બધી પ્રાર્થના સાંભળી, તેણીને યાદ કરી અને તેનો સંપૂર્ણ જવાબ આપ્યો.</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u" altLang="ko-KR" sz="3200">
                <a:solidFill>
                  <a:schemeClr val="tx1">
                    <a:lumMod val="65000"/>
                    <a:lumOff val="35000"/>
                  </a:schemeClr>
                </a:solidFill>
              </a:rPr>
              <a:t>ભગવાન આપણી બધી પ્રાર્થના સાંભળે છે.</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u" altLang="ko-KR" sz="3200">
                <a:solidFill>
                  <a:schemeClr val="tx1">
                    <a:lumMod val="65000"/>
                    <a:lumOff val="35000"/>
                  </a:schemeClr>
                </a:solidFill>
              </a:rPr>
              <a:t>તેથી, આપણે પ્રાર્થના કરવી જોઈએ</a:t>
            </a:r>
          </a:p>
          <a:p>
            <a:pPr xmlns:a="http://schemas.openxmlformats.org/drawingml/2006/main" algn="ctr"/>
            <a:r xmlns:a="http://schemas.openxmlformats.org/drawingml/2006/main">
              <a:rPr lang="gu" altLang="ko-KR" sz="3200">
                <a:solidFill>
                  <a:schemeClr val="tx1">
                    <a:lumMod val="65000"/>
                    <a:lumOff val="35000"/>
                  </a:schemeClr>
                </a:solidFill>
              </a:rPr>
              <a:t>ગંભીરતાથી અને પ્રામાણિકપણે.</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3200"/>
              <a:t>ભગવાન?</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rgbClr val="C00000"/>
                </a:solidFill>
              </a:rPr>
              <a:t>ભગવાન..</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ઈશ્વરે અમારી પ્રાર્થના સાંભળી અને વિશ્વાસપૂર્વક જવાબ આપ્યો.</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a:t>
            </a:r>
            <a:r xmlns:a="http://schemas.openxmlformats.org/drawingml/2006/main">
              <a:rPr lang="gu" altLang="en-US" sz="4000">
                <a:solidFill>
                  <a:srgbClr val="FF0000"/>
                </a:solidFill>
              </a:rPr>
              <a:t> </a:t>
            </a:r>
            <a:r xmlns:a="http://schemas.openxmlformats.org/drawingml/2006/main">
              <a:rPr lang="gu" altLang="ko-KR" sz="4000">
                <a:solidFill>
                  <a:srgbClr val="FF0000"/>
                </a:solidFill>
              </a:rPr>
              <a:t>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હાન્ના આટલી ઉદાસ કેમ હતી?</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પેટના દુખાવાના કારણે</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પૈસા ન હોવાને કારણે</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પુત્ર ન હોવાને કારણે</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કારણ કે તે કદરૂપી હતી</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rgbClr val="FF0000"/>
                </a:solidFill>
              </a:rPr>
              <a:t>③ </a:t>
            </a:r>
            <a:r xmlns:a="http://schemas.openxmlformats.org/drawingml/2006/main">
              <a:rPr lang="gu" altLang="ko-KR" sz="2800">
                <a:solidFill>
                  <a:srgbClr val="FF0000"/>
                </a:solidFill>
              </a:rPr>
              <a:t>પુત્ર ન હોવાને કારણે</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અને છોકરો શમુએલ સતત કદમાં અને યહોવા અને માણસોની કૃપામાં વધતો ગયો.</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u" altLang="ko-KR" sz="2800">
                <a:solidFill>
                  <a:schemeClr val="tx1">
                    <a:lumMod val="65000"/>
                    <a:lumOff val="35000"/>
                  </a:schemeClr>
                </a:solidFill>
              </a:rPr>
              <a:t>1 સેમ્યુઅલ</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b="1">
                <a:solidFill>
                  <a:schemeClr val="tx1">
                    <a:lumMod val="50000"/>
                    <a:lumOff val="50000"/>
                  </a:schemeClr>
                </a:solidFill>
              </a:rPr>
              <a:t>ના.</a:t>
            </a:r>
            <a:r xmlns:a="http://schemas.openxmlformats.org/drawingml/2006/main">
              <a:rPr lang="gu" altLang="en-US" b="1">
                <a:solidFill>
                  <a:schemeClr val="tx1">
                    <a:lumMod val="50000"/>
                    <a:lumOff val="50000"/>
                  </a:schemeClr>
                </a:solidFill>
              </a:rPr>
              <a:t> </a:t>
            </a:r>
            <a:r xmlns:a="http://schemas.openxmlformats.org/drawingml/2006/main">
              <a:rPr lang="gu" altLang="ko-KR" b="1">
                <a:solidFill>
                  <a:schemeClr val="tx1">
                    <a:lumMod val="50000"/>
                    <a:lumOff val="50000"/>
                  </a:schemeClr>
                </a:solidFill>
              </a:rPr>
              <a:t>29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400"/>
              <a:t>રાજા શાઉલ, ઇઝરાયેલનો પ્રથમ રાજા</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યહોવાએ જવાબ આપ્યો, "તેમની વાત સાંભળો અને તેમને રાજા આપો." પછી શમુએલે ઇઝરાયલના માણસોને કહ્યું, "દરેક વ્યક્તિ પોતપોતાના નગરમાં પાછા જાઓ."</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u" altLang="ko-KR" sz="2800">
                <a:solidFill>
                  <a:schemeClr val="tx1">
                    <a:lumMod val="65000"/>
                    <a:lumOff val="35000"/>
                  </a:schemeClr>
                </a:solidFill>
              </a:rPr>
              <a:t>1 સેમ્યુઅલ</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"અમને રાજાની જરૂર છે!" ઇઝરાયલના લોકોએ તેમના માટે શમૂએલને રાજા આપવાનું કહ્યું.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“તેઓ જેમ માંગશે તેમ હું તેઓને રાજા આપીશ.” ઈશ્વરે શમુએલને જવાબ આપ્યો.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ઈશ્વરે શાઉલને શમૂએલ પાસે મોકલ્યો. ઈશ્વરે શમુએલને ઇઝરાયલનો રાજા બનવા તેના માથા પર તેલ રેડવા દીધું.</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"આ અમારો નેતા છે, શાઉલ." સેમ્યુઅલે ઈસ્રાએલીઓને જાણ કરી કે ઈશ્વરે શાઉલને ઈસ્રાએલના આગેવાન તરીકે નિયુક્ત કર્યા.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“કોઈ રસ્તો નહીં! ભગવાન કોણ છે? હું ભગવાન છું” ફારુને તેનો ખૂબ જ સખત ઇનકાર કર્યો.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400">
                <a:solidFill>
                  <a:schemeClr val="tx1">
                    <a:lumMod val="65000"/>
                    <a:lumOff val="35000"/>
                  </a:schemeClr>
                </a:solidFill>
              </a:rPr>
              <a:t>શરૂઆતમાં, શાઊલે ઈસ્રાએલીઓને ઈશ્વરની ઇચ્છાને વફાદારીથી પાળીને સારી રીતે દોર્યા. જો કે, તે એક ખરાબ રાજા બન્યો જેણે તેના ઘમંડ અને અભિમાનને લીધે ભગવાનની ઇચ્છા સાથે દગો કર્યો.</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3600">
                <a:solidFill>
                  <a:schemeClr val="tx1">
                    <a:lumMod val="65000"/>
                    <a:lumOff val="35000"/>
                  </a:schemeClr>
                </a:solidFill>
              </a:rPr>
              <a:t>શરૂઆતમાં શાઊલ નમ્ર હતો.</a:t>
            </a:r>
          </a:p>
          <a:p>
            <a:pPr xmlns:a="http://schemas.openxmlformats.org/drawingml/2006/main" algn="ctr"/>
            <a:r xmlns:a="http://schemas.openxmlformats.org/drawingml/2006/main">
              <a:rPr lang="gu" altLang="ko-KR" sz="3600">
                <a:solidFill>
                  <a:schemeClr val="tx1">
                    <a:lumMod val="65000"/>
                    <a:lumOff val="35000"/>
                  </a:schemeClr>
                </a:solidFill>
              </a:rPr>
              <a:t>જો કે, તે રાજા બન્યા પછી,</a:t>
            </a:r>
          </a:p>
          <a:p>
            <a:pPr xmlns:a="http://schemas.openxmlformats.org/drawingml/2006/main" algn="ctr"/>
            <a:r xmlns:a="http://schemas.openxmlformats.org/drawingml/2006/main">
              <a:rPr lang="gu" altLang="ko-KR" sz="3600">
                <a:solidFill>
                  <a:schemeClr val="tx1">
                    <a:lumMod val="65000"/>
                    <a:lumOff val="35000"/>
                  </a:schemeClr>
                </a:solidFill>
              </a:rPr>
              <a:t>તેણે હવે ભગવાનની ઇચ્છાનું પાલન કર્યું નહીં.</a:t>
            </a:r>
          </a:p>
          <a:p>
            <a:pPr xmlns:a="http://schemas.openxmlformats.org/drawingml/2006/main" algn="ctr"/>
            <a:r xmlns:a="http://schemas.openxmlformats.org/drawingml/2006/main">
              <a:rPr lang="gu" altLang="ko-KR" sz="3600">
                <a:solidFill>
                  <a:schemeClr val="tx1">
                    <a:lumMod val="65000"/>
                    <a:lumOff val="35000"/>
                  </a:schemeClr>
                </a:solidFill>
              </a:rPr>
              <a:t>તે અહંકારી અને લોભી બની ગયો.</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u" altLang="ko-KR" sz="3600">
                <a:solidFill>
                  <a:schemeClr val="tx1">
                    <a:lumMod val="65000"/>
                    <a:lumOff val="35000"/>
                  </a:schemeClr>
                </a:solidFill>
              </a:rPr>
              <a:t>જ્યારે તમારા પિતા ભગવાન તમને ઉપર લાવે ત્યારે તમારે સતત નમ્ર રહેવું જોઈએ.</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3200"/>
              <a:t>ભગવાન?</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rgbClr val="C00000"/>
                </a:solidFill>
              </a:rPr>
              <a:t>ભગવાન..</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ભગવાન નમ્ર લોકોને પ્રેમ કરે છે,</a:t>
            </a:r>
          </a:p>
          <a:p>
            <a:r xmlns:a="http://schemas.openxmlformats.org/drawingml/2006/main">
              <a:rPr lang="gu" altLang="ko-KR" sz="3600">
                <a:solidFill>
                  <a:schemeClr val="tx1">
                    <a:lumMod val="65000"/>
                    <a:lumOff val="35000"/>
                  </a:schemeClr>
                </a:solidFill>
              </a:rPr>
              <a:t>પરંતુ અભિમાની નકારી કાઢે છે.</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ઈસ્રાએલીઓએ શમૂએલને શું પૂછ્યું?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ખોરાક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રાજા</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ભગવાનનો શબ્દ</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ઘર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rgbClr val="FF0000"/>
                </a:solidFill>
              </a:rPr>
              <a:t>② </a:t>
            </a:r>
            <a:r xmlns:a="http://schemas.openxmlformats.org/drawingml/2006/main">
              <a:rPr lang="gu" altLang="ko-KR" sz="2800">
                <a:solidFill>
                  <a:srgbClr val="FF0000"/>
                </a:solidFill>
              </a:rPr>
              <a:t>રાજા</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યહોવાએ જવાબ આપ્યો, "તેમની વાત સાંભળો અને તેમને રાજા આપો." પછી શમુએલે ઇઝરાયલના માણસોને કહ્યું, "દરેક વ્યક્તિ પોતપોતાના નગરમાં પાછા જાઓ."</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u" altLang="ko-KR" sz="2800">
                <a:solidFill>
                  <a:schemeClr val="tx1">
                    <a:lumMod val="65000"/>
                    <a:lumOff val="35000"/>
                  </a:schemeClr>
                </a:solidFill>
              </a:rPr>
              <a:t>1 સેમ્યુઅલ</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b="1">
                <a:solidFill>
                  <a:schemeClr val="tx1">
                    <a:lumMod val="50000"/>
                    <a:lumOff val="50000"/>
                  </a:schemeClr>
                </a:solidFill>
              </a:rPr>
              <a:t>ના.</a:t>
            </a:r>
            <a:r xmlns:a="http://schemas.openxmlformats.org/drawingml/2006/main">
              <a:rPr lang="gu" altLang="en-US" b="1">
                <a:solidFill>
                  <a:schemeClr val="tx1">
                    <a:lumMod val="50000"/>
                    <a:lumOff val="50000"/>
                  </a:schemeClr>
                </a:solidFill>
              </a:rPr>
              <a:t> </a:t>
            </a:r>
            <a:r xmlns:a="http://schemas.openxmlformats.org/drawingml/2006/main">
              <a:rPr lang="gu" altLang="ko-KR" b="1">
                <a:solidFill>
                  <a:schemeClr val="tx1">
                    <a:lumMod val="50000"/>
                    <a:lumOff val="50000"/>
                  </a:schemeClr>
                </a:solidFill>
              </a:rPr>
              <a:t>30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t>યુવાન છોકરો, ડેવિડ જેણે ગોલ્યાથને મારી નાખ્યો</a:t>
            </a:r>
            <a:r xmlns:a="http://schemas.openxmlformats.org/drawingml/2006/main">
              <a:rPr lang="gu"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દાઉદે પલિસ્તીને કહ્યું, "તમે તલવાર, ભાલા અને બરછી લઈને મારી સામે આવો છો, પણ હું ઇસ્રાએલના સૈન્યોના ઈશ્વર, સર્વશક્તિમાન યહોવાના નામે તારી સામે આવું છું, જેની તેં અવજ્ઞા કરી છે.</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u" altLang="ko-KR" sz="2800">
                <a:solidFill>
                  <a:schemeClr val="tx1">
                    <a:lumMod val="65000"/>
                    <a:lumOff val="35000"/>
                  </a:schemeClr>
                </a:solidFill>
              </a:rPr>
              <a:t>1 સેમ્યુઅલ</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500">
                <a:solidFill>
                  <a:schemeClr val="tx1">
                    <a:lumMod val="65000"/>
                    <a:lumOff val="35000"/>
                  </a:schemeClr>
                </a:solidFill>
              </a:rPr>
              <a:t>પલિસ્તીઓની છાવણીમાં ગોલ્યાથ નામનો એક વિશાળ સૈનિક હતો. તેણે લડાઈ શરૂ કરીને ભગવાનના નામનું અપમાન કર્યું.</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400">
                <a:solidFill>
                  <a:schemeClr val="tx1">
                    <a:lumMod val="65000"/>
                    <a:lumOff val="35000"/>
                  </a:schemeClr>
                </a:solidFill>
              </a:rPr>
              <a:t>તેને ડરાવવાને કારણે કોઈ તેની સામે લડવાની હિંમત કરતું ન હતું.</a:t>
            </a:r>
          </a:p>
          <a:p>
            <a:r xmlns:a="http://schemas.openxmlformats.org/drawingml/2006/main">
              <a:rPr lang="gu" altLang="ko-KR" sz="2400">
                <a:solidFill>
                  <a:schemeClr val="tx1">
                    <a:lumMod val="65000"/>
                    <a:lumOff val="35000"/>
                  </a:schemeClr>
                </a:solidFill>
              </a:rPr>
              <a:t>તે સમયે, નાના છોકરા, દાઉદે રાજા શાઉલને કહ્યું, "હું જઈશ અને તેની સાથે લડીશ."</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'જો ભગવાન મારી સાથે હોય તો હું તેને હરાવી શકું છું.'</a:t>
            </a:r>
          </a:p>
          <a:p>
            <a:r xmlns:a="http://schemas.openxmlformats.org/drawingml/2006/main">
              <a:rPr lang="gu" altLang="ko-KR" sz="2800">
                <a:solidFill>
                  <a:schemeClr val="tx1">
                    <a:lumMod val="65000"/>
                    <a:lumOff val="35000"/>
                  </a:schemeClr>
                </a:solidFill>
              </a:rPr>
              <a:t>ડેવિડ પાંચ સુંવાળા પથ્થરો સાથે ગોલ્યાથ પાસે ગયો.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મુસાએ ઈશ્વરને પ્રાર્થના કરી. "ભગવાન, કૃપા કરીને મને જણાવો કે તમે હવેથી શું કરશો."</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500">
                <a:solidFill>
                  <a:schemeClr val="tx1">
                    <a:lumMod val="65000"/>
                    <a:lumOff val="35000"/>
                  </a:schemeClr>
                </a:solidFill>
              </a:rPr>
              <a:t>ડેવિડે ગોલ્યાથને કહ્યું જે તેની સામે તલવાર અને ભાલા લઈને આવ્યો હતો. "હું યહોવા ઈશ્વરના નામે તમારી સામે લડું છું!"</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600">
                <a:solidFill>
                  <a:schemeClr val="tx1">
                    <a:lumMod val="65000"/>
                    <a:lumOff val="35000"/>
                  </a:schemeClr>
                </a:solidFill>
              </a:rPr>
              <a:t>ડેવિડે એક પથ્થર ફેંક્યો અને ગોલ્યાથના કપાળ પર પ્રહાર કર્યો.</a:t>
            </a:r>
          </a:p>
          <a:p>
            <a:r xmlns:a="http://schemas.openxmlformats.org/drawingml/2006/main">
              <a:rPr lang="gu" altLang="ko-KR" sz="2600">
                <a:solidFill>
                  <a:schemeClr val="tx1">
                    <a:lumMod val="65000"/>
                    <a:lumOff val="35000"/>
                  </a:schemeClr>
                </a:solidFill>
              </a:rPr>
              <a:t>ઈશ્વરની મદદથી ડેવિડને આ યુદ્ધમાં વિજય મળ્યો.</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3200">
                <a:solidFill>
                  <a:schemeClr val="tx1">
                    <a:lumMod val="65000"/>
                    <a:lumOff val="35000"/>
                  </a:schemeClr>
                </a:solidFill>
              </a:rPr>
              <a:t>ઇઝરાયેલ સૈનિકો ભયભીત હતા</a:t>
            </a:r>
            <a:r xmlns:a="http://schemas.openxmlformats.org/drawingml/2006/main">
              <a:rPr lang="gu" altLang="en-US" sz="3200">
                <a:solidFill>
                  <a:schemeClr val="tx1">
                    <a:lumMod val="65000"/>
                    <a:lumOff val="35000"/>
                  </a:schemeClr>
                </a:solidFill>
              </a:rPr>
              <a:t> </a:t>
            </a:r>
            <a:r xmlns:a="http://schemas.openxmlformats.org/drawingml/2006/main">
              <a:rPr lang="gu" altLang="ko-KR" sz="3200">
                <a:solidFill>
                  <a:schemeClr val="tx1">
                    <a:lumMod val="65000"/>
                    <a:lumOff val="35000"/>
                  </a:schemeClr>
                </a:solidFill>
              </a:rPr>
              <a:t>વિશાળ ગોલ્યાથનું. તેઓ તેનાથી ડરતા હતા.</a:t>
            </a:r>
          </a:p>
          <a:p>
            <a:pPr xmlns:a="http://schemas.openxmlformats.org/drawingml/2006/main" algn="ctr"/>
            <a:r xmlns:a="http://schemas.openxmlformats.org/drawingml/2006/main">
              <a:rPr lang="gu" altLang="ko-KR" sz="3200">
                <a:solidFill>
                  <a:schemeClr val="tx1">
                    <a:lumMod val="65000"/>
                    <a:lumOff val="35000"/>
                  </a:schemeClr>
                </a:solidFill>
              </a:rPr>
              <a:t>જો કે, ઈશ્વરના રક્ષણમાં વિશ્વાસ રાખનાર ડેવિડ તેની સામે બહાદુરીથી લડ્યો અને તેને હરાવ્યો.</a:t>
            </a:r>
          </a:p>
          <a:p>
            <a:pPr xmlns:a="http://schemas.openxmlformats.org/drawingml/2006/main" algn="ctr"/>
            <a:r xmlns:a="http://schemas.openxmlformats.org/drawingml/2006/main">
              <a:rPr lang="gu" altLang="ko-KR" sz="3200">
                <a:solidFill>
                  <a:schemeClr val="tx1">
                    <a:lumMod val="65000"/>
                    <a:lumOff val="35000"/>
                  </a:schemeClr>
                </a:solidFill>
              </a:rPr>
              <a:t>આપણે માનવું જોઈએ કે ભગવાન હંમેશા આપણું રક્ષણ કરે છે. ભગવાન કોઈપણ સંજોગોમાં આપણું રક્ષણ કરશે એવી માન્યતા દ્વારા આપણે હિંમત રાખી શકીએ છીએ.</a:t>
            </a:r>
          </a:p>
          <a:p>
            <a:pPr xmlns:a="http://schemas.openxmlformats.org/drawingml/2006/main" algn="ctr"/>
            <a:r xmlns:a="http://schemas.openxmlformats.org/drawingml/2006/main">
              <a:rPr lang="gu" altLang="ko-KR" sz="3200">
                <a:solidFill>
                  <a:schemeClr val="tx1">
                    <a:lumMod val="65000"/>
                    <a:lumOff val="35000"/>
                  </a:schemeClr>
                </a:solidFill>
              </a:rPr>
              <a:t>હિંમત જે ભગવાનમાં વિશ્વાસથી છે તે કોઈપણ ભયને દૂર કરી શકે છે.</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3200"/>
              <a:t>ભગવાન?</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rgbClr val="C00000"/>
                </a:solidFill>
              </a:rPr>
              <a:t>ભગવાન..</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ભગવાન તેમના માટે લડનારાઓને વિજય આપે છે.</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ડેવિડે ગોલ્યાથ પર શું ફેંક્યું હતું?</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તલવાર</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ભાલો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પથ્થર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ઢાલ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rgbClr val="FF0000"/>
                </a:solidFill>
              </a:rPr>
              <a:t>③ </a:t>
            </a:r>
            <a:r xmlns:a="http://schemas.openxmlformats.org/drawingml/2006/main">
              <a:rPr lang="gu" altLang="ko-KR" sz="2800">
                <a:solidFill>
                  <a:srgbClr val="FF0000"/>
                </a:solidFill>
              </a:rPr>
              <a:t>પથ્થર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દાઉદે પલિસ્તીને કહ્યું, "તમે તલવાર, ભાલા અને બરછી લઈને મારી સામે આવો છો, પણ હું ઇસ્રાએલના સૈન્યોના ઈશ્વર, સર્વશક્તિમાન યહોવાના નામે તારી સામે આવું છું, જેની તેં અવજ્ઞા કરી છે.</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u" altLang="ko-KR" sz="2800">
                <a:solidFill>
                  <a:schemeClr val="tx1">
                    <a:lumMod val="65000"/>
                    <a:lumOff val="35000"/>
                  </a:schemeClr>
                </a:solidFill>
              </a:rPr>
              <a:t>1 સેમ્યુઅલ</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700">
                <a:solidFill>
                  <a:schemeClr val="tx1">
                    <a:lumMod val="65000"/>
                    <a:lumOff val="35000"/>
                  </a:schemeClr>
                </a:solidFill>
              </a:rPr>
              <a:t>ઈશ્વરે સમગ્ર ઇજિપ્તની ભૂમિ પર દસ આફતો ઉતારી. ઇજિપ્તના લોકો અને ફારુન એ જાણવા માટે બની ગયા છે કે વાસ્તવિક ભગવાન કોણ છે.</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"મોસેસ, તમારા બધા ઇસ્રાએલીઓ સાથે હમણાં જ ઇજિપ્તની બહાર જા." ફારુનને જવા દેવા સિવાય કોઈ વિકલ્પ નહોતો.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3600">
                <a:solidFill>
                  <a:schemeClr val="tx1">
                    <a:lumMod val="65000"/>
                    <a:lumOff val="35000"/>
                  </a:schemeClr>
                </a:solidFill>
              </a:rPr>
              <a:t>ફારુને વિચાર્યું કે ઈશ્વરની અવગણના કરીને તે સૌથી મજબૂત છે.</a:t>
            </a:r>
            <a:r xmlns:a="http://schemas.openxmlformats.org/drawingml/2006/main">
              <a:rPr lang="gu"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gu" altLang="ko-KR" sz="3600">
                <a:solidFill>
                  <a:schemeClr val="tx1">
                    <a:lumMod val="65000"/>
                    <a:lumOff val="35000"/>
                  </a:schemeClr>
                </a:solidFill>
              </a:rPr>
              <a:t>તેથી, તેણે મોટી આફતોમાં રહેવું પડ્યું.</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u" altLang="ko-KR" sz="3600">
                <a:solidFill>
                  <a:schemeClr val="tx1">
                    <a:lumMod val="65000"/>
                    <a:lumOff val="35000"/>
                  </a:schemeClr>
                </a:solidFill>
              </a:rPr>
              <a:t>આપણે કબૂલ કરવું પડશે કે ભગવાન સર્વશક્તિમાન છે, આપણે નહીં.</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gu" altLang="ko-KR" sz="3600">
                <a:solidFill>
                  <a:schemeClr val="tx1">
                    <a:lumMod val="65000"/>
                    <a:lumOff val="35000"/>
                  </a:schemeClr>
                </a:solidFill>
              </a:rPr>
              <a:t>જ્યારે યહોવાએ જોયું કે તે જોવા માટે ગયો હતો, ત્યારે ઈશ્વરે તેને બોલાવ્યો</a:t>
            </a:r>
          </a:p>
          <a:p>
            <a:r xmlns:a="http://schemas.openxmlformats.org/drawingml/2006/main">
              <a:rPr lang="gu" altLang="ko-KR" sz="3600">
                <a:solidFill>
                  <a:schemeClr val="tx1">
                    <a:lumMod val="65000"/>
                    <a:lumOff val="35000"/>
                  </a:schemeClr>
                </a:solidFill>
              </a:rPr>
              <a:t>ઝાડની અંદરથી,</a:t>
            </a:r>
          </a:p>
          <a:p>
            <a:r xmlns:a="http://schemas.openxmlformats.org/drawingml/2006/main">
              <a:rPr lang="gu" altLang="ko-KR" sz="3600">
                <a:solidFill>
                  <a:schemeClr val="tx1">
                    <a:lumMod val="65000"/>
                    <a:lumOff val="35000"/>
                  </a:schemeClr>
                </a:solidFill>
              </a:rPr>
              <a:t>"મોસેસ! મૂસા!" અને મૂસાએ કહ્યું, "હું આ રહ્યો."</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gu" altLang="ko-KR" sz="2800">
                <a:solidFill>
                  <a:schemeClr val="tx1">
                    <a:lumMod val="65000"/>
                    <a:lumOff val="35000"/>
                  </a:schemeClr>
                </a:solidFill>
              </a:rPr>
              <a:t>નિર્ગમન</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3200"/>
              <a:t>ભગવાન?</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rgbClr val="C00000"/>
                </a:solidFill>
              </a:rPr>
              <a:t>ભગવાન..</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ભગવાન અલગ સ્વરૂપની મૂર્તિઓ અથવા અન્ય ખોટા દેવો છે.</a:t>
            </a:r>
          </a:p>
          <a:p>
            <a:r xmlns:a="http://schemas.openxmlformats.org/drawingml/2006/main">
              <a:rPr lang="gu" altLang="ko-KR" sz="3600">
                <a:solidFill>
                  <a:schemeClr val="tx1">
                    <a:lumMod val="65000"/>
                    <a:lumOff val="35000"/>
                  </a:schemeClr>
                </a:solidFill>
              </a:rPr>
              <a:t>ભગવાન જીવંત છે અને તેમની શક્તિ સાથે કામ કરે છે.</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ઈશ્વરે ઇજિપ્ત પર કેટલી આફતો ઉતારી?</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પાંચ</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સાત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બાર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દસ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rgbClr val="FF0000"/>
                </a:solidFill>
              </a:rPr>
              <a:t>④ </a:t>
            </a:r>
            <a:r xmlns:a="http://schemas.openxmlformats.org/drawingml/2006/main">
              <a:rPr lang="gu" altLang="ko-KR" sz="2800">
                <a:solidFill>
                  <a:srgbClr val="FF0000"/>
                </a:solidFill>
              </a:rPr>
              <a:t>દસ</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gu" altLang="ko-KR" sz="3600">
                <a:solidFill>
                  <a:schemeClr val="tx1">
                    <a:lumMod val="65000"/>
                    <a:lumOff val="35000"/>
                  </a:schemeClr>
                </a:solidFill>
              </a:rPr>
              <a:t>અને જ્યારે હું મિસર સામે મારો હાથ લંબાવીશ અને ઇસ્રાએલીઓને તેમાંથી બહાર લાવીશ ત્યારે મિસરવાસીઓ જાણશે કે હું યહોવા છું.</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u" altLang="ko-KR" sz="2800">
                <a:solidFill>
                  <a:schemeClr val="tx1">
                    <a:lumMod val="65000"/>
                    <a:lumOff val="35000"/>
                  </a:schemeClr>
                </a:solidFill>
              </a:rPr>
              <a:t>નિર્ગમન</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b="1">
                <a:solidFill>
                  <a:schemeClr val="tx1">
                    <a:lumMod val="50000"/>
                    <a:lumOff val="50000"/>
                  </a:schemeClr>
                </a:solidFill>
              </a:rPr>
              <a:t>ના. 18</a:t>
            </a:r>
            <a:r xmlns:a="http://schemas.openxmlformats.org/drawingml/2006/main">
              <a:rPr lang="gu" altLang="en-US" b="1">
                <a:solidFill>
                  <a:schemeClr val="tx1">
                    <a:lumMod val="50000"/>
                    <a:lumOff val="50000"/>
                  </a:schemeClr>
                </a:solidFill>
              </a:rPr>
              <a:t> </a:t>
            </a:r>
            <a:r xmlns:a="http://schemas.openxmlformats.org/drawingml/2006/main">
              <a:rPr lang="gu" altLang="ko-KR" b="1">
                <a:solidFill>
                  <a:schemeClr val="tx1">
                    <a:lumMod val="50000"/>
                    <a:lumOff val="50000"/>
                  </a:schemeClr>
                </a:solidFill>
              </a:rPr>
              <a:t>ભગવાન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400"/>
              <a:t>વાદળનો આધારસ્તંભ</a:t>
            </a:r>
          </a:p>
          <a:p>
            <a:pPr xmlns:a="http://schemas.openxmlformats.org/drawingml/2006/main" algn="ctr"/>
            <a:r xmlns:a="http://schemas.openxmlformats.org/drawingml/2006/main">
              <a:rPr lang="gu" altLang="ko-KR" sz="4400"/>
              <a:t>અને આગનો સ્તંભ</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દિવસે કે રાત્રે તેઓ મુસાફરી કરી શકે તે માટે દિવસના સમયે યહોવા તેઓને તેમના માર્ગ પર માર્ગદર્શન આપવા માટે વાદળના સ્તંભમાં તેઓની આગળ અને રાત્રે અગ્નિના સ્તંભમાં તેઓની આગળ જતા હતા.</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u" altLang="ko-KR" sz="2800">
                <a:solidFill>
                  <a:schemeClr val="tx1">
                    <a:lumMod val="65000"/>
                    <a:lumOff val="35000"/>
                  </a:schemeClr>
                </a:solidFill>
              </a:rPr>
              <a:t>નિર્ગમન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ઇઝરાયલી લોકો ઇજિપ્તમાં 430 વર્ષ સુધી રહ્યા. તેઓ 430 વર્ષના અંતે વચનબદ્ધ ભૂમિ-કનાન પર પાછા જવા માટે ઇજિપ્ત છોડી ગયા.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"આપણે સાચો રસ્તો કેવી રીતે મેળવી શકીએ?", "જો આપણે રસ્તામાં ખરાબ લોકો મળીએ તો શું?" તેઓ ખૂબ ચિંતિત હતા.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તે સમયે, ઈશ્વરે તેઓને પુરાવો બતાવ્યો કે તે તેઓને માર્ગદર્શન આપી રહ્યા હતા. તે વાદળનો આધારસ્તંભ હતો.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રાત્રે, તે આગનો સ્તંભ બની ગયો. આ રીતે, ઈશ્વરે તેઓને રાત-દિવસ માર્ગદર્શન આપ્યું.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400">
                <a:solidFill>
                  <a:schemeClr val="tx1">
                    <a:lumMod val="65000"/>
                    <a:lumOff val="35000"/>
                  </a:schemeClr>
                </a:solidFill>
              </a:rPr>
              <a:t>"અમે ડરતા નથી, કારણ કે ભગવાન અમારી સાથે છે!" ઈસ્રાએલી લોકોએ વાદળના સ્તંભ અને અગ્નિના સ્તંભથી માર્ગદર્શન આપવા બદલ ઈશ્વરનો આભાર માન્યો.</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gu" altLang="ko-KR" sz="2800">
                <a:solidFill>
                  <a:schemeClr val="tx1">
                    <a:lumMod val="65000"/>
                    <a:lumOff val="35000"/>
                  </a:schemeClr>
                </a:solidFill>
              </a:rPr>
              <a:t>એક દિવસ, જ્યારે મૂસાએ એક ઇજિપ્તીયનને ઇઝરાયેલીને મારતો જોયો, ત્યારે તે ગુસ્સે થયો, તેણે તેના લોકોનો સાથ લીધો અને ઇજિપ્તવાસીને મારી નાખ્યો.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a:t>
            </a:r>
            <a:r xmlns:a="http://schemas.openxmlformats.org/drawingml/2006/main">
              <a:rPr lang="gu" altLang="en-US" sz="4000">
                <a:solidFill>
                  <a:srgbClr val="FF0000"/>
                </a:solidFill>
              </a:rPr>
              <a:t> </a:t>
            </a:r>
            <a:r xmlns:a="http://schemas.openxmlformats.org/drawingml/2006/main">
              <a:rPr lang="gu" altLang="ko-KR" sz="4000">
                <a:solidFill>
                  <a:srgbClr val="FF0000"/>
                </a:solidFill>
              </a:rPr>
              <a:t>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3600">
                <a:solidFill>
                  <a:schemeClr val="tx1">
                    <a:lumMod val="65000"/>
                    <a:lumOff val="35000"/>
                  </a:schemeClr>
                </a:solidFill>
              </a:rPr>
              <a:t>જ્યારે ઘણા ઈસ્રાએલી લોકો ખતરનાક રણને પાર કરી ગયા, ત્યારે ઈશ્વરે તેઓને પુરાવા બતાવ્યા કે તેમણે તેઓને વાદળના સ્તંભ અને અગ્નિના સ્તંભથી માર્ગદર્શન અને રક્ષણ આપ્યું હતું.</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u" altLang="ko-KR" sz="3600">
                <a:solidFill>
                  <a:schemeClr val="tx1">
                    <a:lumMod val="65000"/>
                    <a:lumOff val="35000"/>
                  </a:schemeClr>
                </a:solidFill>
              </a:rPr>
              <a:t>હવે, ભગવાન મારી સાથે છે અને મારું રક્ષણ કરો. ચાલો ભગવાનનો આભાર માનીએ.</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3200"/>
              <a:t>ભગવાન?</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rgbClr val="C00000"/>
                </a:solidFill>
              </a:rPr>
              <a:t>ભગવાન..</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ભગવાન હંમેશા અમારી સાથે છે.</a:t>
            </a:r>
          </a:p>
          <a:p>
            <a:r xmlns:a="http://schemas.openxmlformats.org/drawingml/2006/main">
              <a:rPr lang="gu" altLang="ko-KR" sz="3600">
                <a:solidFill>
                  <a:schemeClr val="tx1">
                    <a:lumMod val="65000"/>
                    <a:lumOff val="35000"/>
                  </a:schemeClr>
                </a:solidFill>
              </a:rPr>
              <a:t>અને તે રાત દિવસ આપણું રક્ષણ કરે છે.</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ઈસ્રાએલી લોકો ઈજિપ્તમાંથી ગયા ત્યારે, ઈશ્વરે તેઓને શું માર્ગદર્શન આપ્યું?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વાદળનો સ્તંભ અને અગ્નિનો સ્તંભ</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પક્ષી અને માછલી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સૂર્ય અને ચંદ્ર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કૂતરો અને બિલાડી</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rgbClr val="FF0000"/>
                </a:solidFill>
              </a:rPr>
              <a:t>① </a:t>
            </a:r>
            <a:r xmlns:a="http://schemas.openxmlformats.org/drawingml/2006/main">
              <a:rPr lang="gu" altLang="ko-KR" sz="2800">
                <a:solidFill>
                  <a:srgbClr val="FF0000"/>
                </a:solidFill>
              </a:rPr>
              <a:t>વાદળનો સ્તંભ અને અગ્નિનો સ્તંભ</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દિવસે કે રાત્રે તેઓ મુસાફરી કરી શકે તે માટે દિવસના સમયે યહોવા તેઓને તેમના માર્ગ પર માર્ગદર્શન આપવા માટે વાદળના સ્તંભમાં તેઓની આગળ અને રાત્રે અગ્નિના સ્તંભમાં તેઓની આગળ જતા હતા.</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u" altLang="ko-KR" sz="2800">
                <a:solidFill>
                  <a:schemeClr val="tx1">
                    <a:lumMod val="65000"/>
                    <a:lumOff val="35000"/>
                  </a:schemeClr>
                </a:solidFill>
              </a:rPr>
              <a:t>નિર્ગમન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b="1">
                <a:solidFill>
                  <a:schemeClr val="tx1">
                    <a:lumMod val="50000"/>
                    <a:lumOff val="50000"/>
                  </a:schemeClr>
                </a:solidFill>
              </a:rPr>
              <a:t>નંબર 19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400"/>
              <a:t>ઈસ્રાએલીઓ શુષ્ક જમીન પર વિભાજિત સમુદ્રમાંથી પસાર થાય છે</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પછી મૂસાએ સમુદ્ર પર પોતાનો હાથ લંબાવ્યો, અને તે આખી રાત યહોવાહે પૂર્વના જોરદાર પવન સાથે સમુદ્રને પાછો ખેંચી લીધો અને તેને સૂકી જમીનમાં ફેરવ્યો. પાણી વિભાજિત કરવામાં આવ્યા હતા,</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u" altLang="ko-KR" sz="2800">
                <a:solidFill>
                  <a:schemeClr val="tx1">
                    <a:lumMod val="65000"/>
                    <a:lumOff val="35000"/>
                  </a:schemeClr>
                </a:solidFill>
              </a:rPr>
              <a:t>નિર્ગમન</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14:</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મુસા અને ઈસ્રાએલીઓ કનાન જવાના રસ્તે લાલ સમુદ્રને મળ્યા.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ઇજિપ્તવાસીએ ઈસ્રાએલીઓને ફરીથી પકડવા માટે તેમનો પીછો કર્યો.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પછી, એક અદ્ભુત વસ્તુ બની! ઈશ્વરે લાલ સમુદ્રને વિભાજીત કરવા અને ઈસ્રાએલીઓ સૂકી જમીન પર ચાલવા દીધા.</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ઇજિપ્તના સૈનિકોએ તેમનો પીછો કર્યો, પરંતુ સમુદ્ર ફરી પાછો ગયો, બધા ઇજિપ્તના સૈનિકો સમુદ્રમાં છલકાઇ ગયા. તેમાંથી એક પણ બચ્યું નહીં.</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gu" altLang="ko-KR" sz="2800">
                <a:solidFill>
                  <a:schemeClr val="tx1">
                    <a:lumMod val="65000"/>
                    <a:lumOff val="35000"/>
                  </a:schemeClr>
                </a:solidFill>
              </a:rPr>
              <a:t>જ્યારે ફારુને આ સાંભળ્યું, ત્યારે મૂસા તેનાથી ડરી ગયો અને ઇજિપ્તના મહેલમાંથી ભાગી ગયો અને મિદ્યાનના રણમાં રહેવા ગયો.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અમને બચાવવા માટે અમે ભગવાનનો આભાર માનીએ છીએ! બધા ઈસ્રાએલીઓએ ખૂબ આનંદથી આનંદના ગીતો ગાયા.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3600">
                <a:solidFill>
                  <a:schemeClr val="tx1">
                    <a:lumMod val="65000"/>
                    <a:lumOff val="35000"/>
                  </a:schemeClr>
                </a:solidFill>
              </a:rPr>
              <a:t>ઈશ્વરે ઈસ્રાએલીઓને તેમની ભયાવહ પરિસ્થિતિમાંથી બચાવ્યા.</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u" altLang="ko-KR" sz="3600">
                <a:solidFill>
                  <a:schemeClr val="tx1">
                    <a:lumMod val="65000"/>
                    <a:lumOff val="35000"/>
                  </a:schemeClr>
                </a:solidFill>
              </a:rPr>
              <a:t>હું પણ પાપને કારણે મરવાની પરિસ્થિતિમાં હતો, પણ ઈશ્વરે મને બચાવવા ઈસુને મોકલ્યા!</a:t>
            </a:r>
          </a:p>
          <a:p>
            <a:pPr xmlns:a="http://schemas.openxmlformats.org/drawingml/2006/main" algn="ctr"/>
            <a:r xmlns:a="http://schemas.openxmlformats.org/drawingml/2006/main">
              <a:rPr lang="gu" altLang="ko-KR" sz="3600">
                <a:solidFill>
                  <a:schemeClr val="tx1">
                    <a:lumMod val="65000"/>
                    <a:lumOff val="35000"/>
                  </a:schemeClr>
                </a:solidFill>
              </a:rPr>
              <a:t>ભગવાન મને શાશ્વત મૃત્યુથી બચાવ્યો!</a:t>
            </a:r>
          </a:p>
          <a:p>
            <a:pPr xmlns:a="http://schemas.openxmlformats.org/drawingml/2006/main" algn="ctr"/>
            <a:r xmlns:a="http://schemas.openxmlformats.org/drawingml/2006/main">
              <a:rPr lang="gu" altLang="ko-KR" sz="3600">
                <a:solidFill>
                  <a:schemeClr val="tx1">
                    <a:lumMod val="65000"/>
                    <a:lumOff val="35000"/>
                  </a:schemeClr>
                </a:solidFill>
              </a:rPr>
              <a:t>ઓહ, પિતા ભગવાન, તમારો ખૂબ ખૂબ આભાર!</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3200"/>
              <a:t>ભગવાન છે?</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rgbClr val="C00000"/>
                </a:solidFill>
              </a:rPr>
              <a:t>ભગવાન.</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ભગવાન આપણા તારણહાર છે જે તેના લોકોને અદ્ભુત રીતે બચાવે છે.</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ઈસ્રાએલીઓ લાલ સમુદ્ર પાર કેવી રીતે ગયા?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ઈશ્વરે તેઓને એક મોટું વહાણ મોકલ્યું.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ભગવાન તેમને દરિયાના પાણી પર ચાલવા દો.</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ઈશ્વરે લાલ સમુદ્રના ભાગલા પાડ્યા અને તેઓને ચાલવા દીધા</a:t>
            </a:r>
          </a:p>
          <a:p>
            <a:r xmlns:a="http://schemas.openxmlformats.org/drawingml/2006/main">
              <a:rPr lang="gu" altLang="ko-KR" sz="2800">
                <a:solidFill>
                  <a:schemeClr val="tx1">
                    <a:lumMod val="65000"/>
                    <a:lumOff val="35000"/>
                  </a:schemeClr>
                </a:solidFill>
              </a:rPr>
              <a:t>સૂકી જમીન.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ભગવાન તેમને સમુદ્ર પર ઉડવા દો.</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rgbClr val="FF0000"/>
                </a:solidFill>
              </a:rPr>
              <a:t>③ </a:t>
            </a:r>
            <a:r xmlns:a="http://schemas.openxmlformats.org/drawingml/2006/main">
              <a:rPr lang="gu" altLang="ko-KR" sz="2800">
                <a:solidFill>
                  <a:srgbClr val="FF0000"/>
                </a:solidFill>
              </a:rPr>
              <a:t>ઈશ્વરે લાલ સમુદ્રના ભાગલા પાડ્યા અને તેઓને ચાલવા દીધા</a:t>
            </a:r>
          </a:p>
          <a:p>
            <a:r xmlns:a="http://schemas.openxmlformats.org/drawingml/2006/main">
              <a:rPr lang="gu" altLang="ko-KR" sz="2800">
                <a:solidFill>
                  <a:srgbClr val="FF0000"/>
                </a:solidFill>
              </a:rPr>
              <a:t>સૂકી જમીન.</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પછી મૂસાએ સમુદ્ર પર પોતાનો હાથ લંબાવ્યો, અને તે આખી રાત યહોવાહે પૂર્વના જોરદાર પવન સાથે સમુદ્રને પાછો ખેંચી લીધો અને તેને સૂકી જમીનમાં ફેરવ્યો. પાણી વિભાજિત કરવામાં આવ્યા હતા,</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u" altLang="ko-KR" sz="2800">
                <a:solidFill>
                  <a:schemeClr val="tx1">
                    <a:lumMod val="65000"/>
                    <a:lumOff val="35000"/>
                  </a:schemeClr>
                </a:solidFill>
              </a:rPr>
              <a:t>નિર્ગમન</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14:</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b="1">
                <a:solidFill>
                  <a:schemeClr val="tx1">
                    <a:lumMod val="50000"/>
                    <a:lumOff val="50000"/>
                  </a:schemeClr>
                </a:solidFill>
              </a:rPr>
              <a:t>નંબર 20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3600"/>
              <a:t>ભગવાન જે માંસ નીચે દો</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bg1">
                    <a:lumMod val="50000"/>
                  </a:schemeClr>
                </a:solidFill>
              </a:rPr>
              <a:t>"મેં ઇસ્રાએલીઓની બડબડાટ સાંભળી છે. તેઓને કહો, 'સંધ્યા સમયે તમે માંસ ખાશો, અને સવારે તમે રોટલીથી ભરાઈ જશો. પછી તમે જાણશો કે હું તમારો ઈશ્વર યહોવા છું.'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u" altLang="ko-KR" sz="2800">
                <a:solidFill>
                  <a:schemeClr val="tx1">
                    <a:lumMod val="65000"/>
                    <a:lumOff val="35000"/>
                  </a:schemeClr>
                </a:solidFill>
              </a:rPr>
              <a:t>નિર્ગમન</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ઇઝરાયલીઓ પાસે રણમાં ખાવાનું નહોતું. પછી તેઓએ મુસા અને ઈશ્વર સામે બડબડ કરી.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પછી પ્રભુએ મૂસાને કહ્યું. "હું તમારા માટે સ્વર્ગમાંથી ખોરાક ઉતારીશ."</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સવારે, રણના ફ્લોર પર હિમ જેવા પાતળા ટુકડાઓ દેખાયા.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gu" altLang="ko-KR" sz="2800">
                <a:solidFill>
                  <a:schemeClr val="tx1">
                    <a:lumMod val="65000"/>
                    <a:lumOff val="35000"/>
                  </a:schemeClr>
                </a:solidFill>
              </a:rPr>
              <a:t>મૂસા 40 વર્ષ સુધી ઘેટાંપાળક તરીકે જીવ્યો અને અંતે તે 80 વર્ષનો થયો.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સાંજે ક્વેઈલ તેમની ઉપર આવ્યો અને નીચે પડી ગયો અને છાવણીને ઢાંકી દીધી. તેઓએ તેમને ભેગા કર્યા, રાંધ્યા અને ખાધા. તેઓ રણમાં પણ ભૂખ્યા નહોતા.</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600">
                <a:solidFill>
                  <a:schemeClr val="tx1">
                    <a:lumMod val="65000"/>
                    <a:lumOff val="35000"/>
                  </a:schemeClr>
                </a:solidFill>
              </a:rPr>
              <a:t>"ભગવાન આપનો આભાર!" મુસા અને ઈસ્રાએલીઓ ઈશ્વરની સર્વશક્તિમાન શક્તિ જોઈને નવાઈ પામ્યા.</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3600">
                <a:solidFill>
                  <a:schemeClr val="tx1">
                    <a:lumMod val="65000"/>
                    <a:lumOff val="35000"/>
                  </a:schemeClr>
                </a:solidFill>
              </a:rPr>
              <a:t>ભગવાન તેમના લોકોને દરરોજ અદ્ભુત રીતે અને તેમની સર્વશક્તિમાન શક્તિ સાથે રણમાં પણ ખોરાક પૂરો પાડે છે જ્યાં તેઓને કોઈ મળ્યું ન હતું.</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u" altLang="ko-KR" sz="3600">
                <a:solidFill>
                  <a:schemeClr val="tx1">
                    <a:lumMod val="65000"/>
                    <a:lumOff val="35000"/>
                  </a:schemeClr>
                </a:solidFill>
              </a:rPr>
              <a:t>અમે માનીએ છીએ કે ભગવાન આપણને તેમની અદ્ભુત રીતે વિશ્વાસપૂર્વક અમારી જરૂરિયાતો પૂરી પાડશે.</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3200"/>
              <a:t>ભગવાન છે?</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rgbClr val="C00000"/>
                </a:solidFill>
              </a:rPr>
              <a:t>ભગવાન..</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તે અદ્ભુત ભગવાન છે જે અમારી જરૂરિયાતોને અગાઉથી જાણે છે અને તેમને તેમની અદ્ભુત રીતે પૂરી પાડે છે.</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ભગવાને તેમના ભૂખ્યા લોકો માટે શું પ્રદાન કર્યું?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મન્ના અને ક્વેઈલ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બ્રેડ અને દૂધ</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માંસ અને પાણી</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ચોખા અને સૂપ</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rgbClr val="FF0000"/>
                </a:solidFill>
              </a:rPr>
              <a:t>① </a:t>
            </a:r>
            <a:r xmlns:a="http://schemas.openxmlformats.org/drawingml/2006/main">
              <a:rPr lang="gu" altLang="ko-KR" sz="2800">
                <a:solidFill>
                  <a:srgbClr val="FF0000"/>
                </a:solidFill>
              </a:rPr>
              <a:t>મન્ના અને ક્વેઈલ</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bg1">
                    <a:lumMod val="50000"/>
                  </a:schemeClr>
                </a:solidFill>
              </a:rPr>
              <a:t>"મેં ઇસ્રાએલીઓની બડબડાટ સાંભળી છે. તેઓને કહો, 'સંધ્યા સમયે તમે માંસ ખાશો, અને સવારે તમે રોટલીથી ભરાઈ જશો. પછી તમે જાણશો કે હું તમારો ઈશ્વર યહોવા છું.'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u" altLang="ko-KR" sz="2800">
                <a:solidFill>
                  <a:schemeClr val="tx1">
                    <a:lumMod val="65000"/>
                    <a:lumOff val="35000"/>
                  </a:schemeClr>
                </a:solidFill>
              </a:rPr>
              <a:t>નિર્ગમન</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gu" altLang="ko-KR" b="1">
                <a:solidFill>
                  <a:schemeClr val="tx1">
                    <a:lumMod val="50000"/>
                    <a:lumOff val="50000"/>
                  </a:schemeClr>
                </a:solidFill>
              </a:rPr>
              <a:t>ના.</a:t>
            </a:r>
            <a:r xmlns:a="http://schemas.openxmlformats.org/drawingml/2006/main">
              <a:rPr lang="gu" altLang="en-US" b="1">
                <a:solidFill>
                  <a:schemeClr val="tx1">
                    <a:lumMod val="50000"/>
                    <a:lumOff val="50000"/>
                  </a:schemeClr>
                </a:solidFill>
              </a:rPr>
              <a:t> </a:t>
            </a:r>
            <a:r xmlns:a="http://schemas.openxmlformats.org/drawingml/2006/main">
              <a:rPr lang="gu" altLang="ko-KR" b="1">
                <a:solidFill>
                  <a:schemeClr val="tx1">
                    <a:lumMod val="50000"/>
                    <a:lumOff val="50000"/>
                  </a:schemeClr>
                </a:solidFill>
              </a:rPr>
              <a:t>21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gu" altLang="ko-KR" sz="4000"/>
              <a:t>ધ ટેન કમાન્ડમેન્ટ્સ</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gu" altLang="ko-KR" sz="3600">
                <a:solidFill>
                  <a:schemeClr val="tx1">
                    <a:lumMod val="65000"/>
                    <a:lumOff val="35000"/>
                  </a:schemeClr>
                </a:solidFill>
              </a:rPr>
              <a:t>મૂસા ત્યાં ચાળીસ દિવસ અને ચાળીસ રાત ખાધા વિના યહોવા સાથે રહ્યો</a:t>
            </a:r>
          </a:p>
          <a:p>
            <a:r xmlns:a="http://schemas.openxmlformats.org/drawingml/2006/main">
              <a:rPr lang="gu" altLang="ko-KR" sz="3600">
                <a:solidFill>
                  <a:schemeClr val="tx1">
                    <a:lumMod val="65000"/>
                    <a:lumOff val="35000"/>
                  </a:schemeClr>
                </a:solidFill>
              </a:rPr>
              <a:t>બ્રેડ અથવા પીવાનું પાણી. અને તેણે પાટીઓ પર કરારના શબ્દો લખ્યા - દસ આજ્ઞાઓ.</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gu" altLang="ko-KR" sz="2800">
                <a:solidFill>
                  <a:schemeClr val="tx1">
                    <a:lumMod val="65000"/>
                    <a:lumOff val="35000"/>
                  </a:schemeClr>
                </a:solidFill>
              </a:rPr>
              <a:t>નિર્ગમન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gu" altLang="ko-KR" sz="2800">
                <a:solidFill>
                  <a:schemeClr val="tx1">
                    <a:lumMod val="65000"/>
                    <a:lumOff val="35000"/>
                  </a:schemeClr>
                </a:solidFill>
              </a:rPr>
              <a:t>ઈસ્રાએલીઓ હોરેબ પર્વત (સિનાઈ પર્વત) પર પહોંચ્યા. મોન્ટ સિનાઈ (હોરેબ પર્વત) પર ભગવાન ભગવાનનો મહિમા સંપૂર્ણ હતો.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gu" altLang="ko-KR" sz="2800">
                <a:solidFill>
                  <a:schemeClr val="tx1">
                    <a:lumMod val="65000"/>
                    <a:lumOff val="35000"/>
                  </a:schemeClr>
                </a:solidFill>
              </a:rPr>
              <a:t>ઈશ્વરે મૂસાને કહ્યું, "પર્વત પર મારી પાસે આવ." મૂસા ઈશ્વરના પર્વત પર ગયો.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gu" altLang="ko-KR" sz="2800">
                <a:solidFill>
                  <a:schemeClr val="tx1">
                    <a:lumMod val="65000"/>
                    <a:lumOff val="35000"/>
                  </a:schemeClr>
                </a:solidFill>
              </a:rPr>
              <a:t>એક દિવસ, ભગવાને તેને સળગતી ઝાડીમાં બોલાવીને કહ્યું. "હું તને ફારુન પાસે મોકલું છું જેથી મારા લોકો ઇઝરાયલીઓને ઇજિપ્તમાંથી બહાર કાઢે."</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gu" altLang="ko-KR" sz="2800">
                <a:solidFill>
                  <a:schemeClr val="tx1">
                    <a:lumMod val="65000"/>
                    <a:lumOff val="35000"/>
                  </a:schemeClr>
                </a:solidFill>
              </a:rPr>
              <a:t>ભગવાન ભગવાન હોરેબ પર્વત પર મળ્યા.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gu" altLang="ko-KR" sz="2800">
                <a:solidFill>
                  <a:schemeClr val="tx1">
                    <a:lumMod val="65000"/>
                    <a:lumOff val="35000"/>
                  </a:schemeClr>
                </a:solidFill>
              </a:rPr>
              <a:t>ઈશ્વરે મૂસાને પથ્થરની ગોળીઓ આપી. ઇઝરાયેલીઓ માટે ભગવાને તેના પર કાયદાઓ અને આદેશો લખ્યા હતા - દસ આજ્ઞાઓ.</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gu" altLang="ko-KR" sz="2600">
                <a:solidFill>
                  <a:schemeClr val="tx1">
                    <a:lumMod val="65000"/>
                    <a:lumOff val="35000"/>
                  </a:schemeClr>
                </a:solidFill>
              </a:rPr>
              <a:t>"ભગવાન, તમે અમને કાયદા આપવા બદલ આભાર."</a:t>
            </a:r>
          </a:p>
          <a:p>
            <a:r xmlns:a="http://schemas.openxmlformats.org/drawingml/2006/main">
              <a:rPr lang="gu" altLang="ko-KR" sz="2600">
                <a:solidFill>
                  <a:schemeClr val="tx1">
                    <a:lumMod val="65000"/>
                    <a:lumOff val="35000"/>
                  </a:schemeClr>
                </a:solidFill>
              </a:rPr>
              <a:t>મૂસાએ વિચાર્યું, "હું આ કિંમતી દસ આજ્ઞાઓ પહોંચાડીશ અને શીખવીશ."</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u" altLang="ko-KR" sz="4000">
                <a:solidFill>
                  <a:srgbClr val="FF0000"/>
                </a:solidFill>
              </a:rPr>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gu" altLang="ko-KR" sz="3200">
                <a:solidFill>
                  <a:schemeClr val="tx1">
                    <a:lumMod val="65000"/>
                    <a:lumOff val="35000"/>
                  </a:schemeClr>
                </a:solidFill>
              </a:rPr>
              <a:t>ટેન કમાન્ડમેન્ટ્સ એ કિંમતી નિયમો છે જે ભગવાને આપણા જીવન માટે આપ્યા છે.</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u" altLang="ko-KR" sz="3200">
                <a:solidFill>
                  <a:schemeClr val="tx1">
                    <a:lumMod val="65000"/>
                    <a:lumOff val="35000"/>
                  </a:schemeClr>
                </a:solidFill>
              </a:rPr>
              <a:t>જ્યારે આપણે ઈશ્વરના નિયમોનું પાલન કરીશું, ત્યારે ઈશ્વર આપણા જીવનથી ખુશ થશે.</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gu" altLang="ko-KR" sz="3200"/>
              <a:t>ભગવાન?</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gu" altLang="ko-KR" sz="3600">
                <a:solidFill>
                  <a:srgbClr val="C00000"/>
                </a:solidFill>
              </a:rPr>
              <a:t>ભગવાન</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gu" altLang="ko-KR" sz="3600">
                <a:solidFill>
                  <a:schemeClr val="tx1">
                    <a:lumMod val="65000"/>
                    <a:lumOff val="35000"/>
                  </a:schemeClr>
                </a:solidFill>
              </a:rPr>
              <a:t>ભગવાને આપણને કાયદાઓ અને દસ આજ્ઞાઓ આપી છે.</a:t>
            </a:r>
          </a:p>
          <a:p>
            <a:endParaRPr lang="en-US" altLang="ko-KR" sz="3600">
              <a:solidFill>
                <a:schemeClr val="tx1">
                  <a:lumMod val="65000"/>
                  <a:lumOff val="35000"/>
                </a:schemeClr>
              </a:solidFill>
            </a:endParaRPr>
          </a:p>
          <a:p>
            <a:r xmlns:a="http://schemas.openxmlformats.org/drawingml/2006/main">
              <a:rPr lang="gu" altLang="ko-KR" sz="3600">
                <a:solidFill>
                  <a:schemeClr val="tx1">
                    <a:lumMod val="65000"/>
                    <a:lumOff val="35000"/>
                  </a:schemeClr>
                </a:solidFill>
              </a:rPr>
              <a:t>ઈશ્વરે પોતાની જાતને આ કાયદાઓ અને કમાન્ડમેન્ટ્સ દ્વારા આપણને ઓળખવા દો.</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gu" altLang="ko-KR" sz="4000">
                <a:solidFill>
                  <a:srgbClr val="FF0000"/>
                </a:solidFill>
              </a:rPr>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gu" altLang="ko-KR" sz="3200">
                <a:solidFill>
                  <a:schemeClr val="tx1">
                    <a:lumMod val="65000"/>
                    <a:lumOff val="35000"/>
                  </a:schemeClr>
                </a:solidFill>
              </a:rPr>
              <a:t>ભગવાને દસ આજ્ઞા ક્યાં લખી છે?</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વુડ ટેબ્લેટ</a:t>
            </a:r>
            <a:r xmlns:a="http://schemas.openxmlformats.org/drawingml/2006/main">
              <a:rPr lang="gu"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કાદવ</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ટેબ્લેટ</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કાગળ</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સ્ટોન ટેબ્લેટ</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gu" altLang="en-US" sz="2800">
                <a:solidFill>
                  <a:srgbClr val="FF0000"/>
                </a:solidFill>
              </a:rPr>
              <a:t>④ </a:t>
            </a:r>
            <a:r xmlns:a="http://schemas.openxmlformats.org/drawingml/2006/main">
              <a:rPr lang="gu" altLang="ko-KR" sz="2800">
                <a:solidFill>
                  <a:srgbClr val="FF0000"/>
                </a:solidFill>
              </a:rPr>
              <a:t>સ્ટોન ટેબ્લેટ</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gu" altLang="ko-KR" sz="3600">
                <a:solidFill>
                  <a:schemeClr val="tx1">
                    <a:lumMod val="65000"/>
                    <a:lumOff val="35000"/>
                  </a:schemeClr>
                </a:solidFill>
              </a:rPr>
              <a:t>મૂસા ત્યાં ચાળીસ દિવસ અને ચાળીસ રાત ખાધા વિના યહોવા સાથે રહ્યો</a:t>
            </a:r>
          </a:p>
          <a:p>
            <a:r xmlns:a="http://schemas.openxmlformats.org/drawingml/2006/main">
              <a:rPr lang="gu" altLang="ko-KR" sz="3600">
                <a:solidFill>
                  <a:schemeClr val="tx1">
                    <a:lumMod val="65000"/>
                    <a:lumOff val="35000"/>
                  </a:schemeClr>
                </a:solidFill>
              </a:rPr>
              <a:t>બ્રેડ અથવા પીવાનું પાણી. અને તેણે પાટીઓ પર કરારના શબ્દો લખ્યા - દસ આજ્ઞાઓ.</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gu" altLang="ko-KR" sz="2800">
                <a:solidFill>
                  <a:schemeClr val="tx1">
                    <a:lumMod val="65000"/>
                    <a:lumOff val="35000"/>
                  </a:schemeClr>
                </a:solidFill>
              </a:rPr>
              <a:t>નિર્ગમન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b="1">
                <a:solidFill>
                  <a:schemeClr val="tx1">
                    <a:lumMod val="50000"/>
                    <a:lumOff val="50000"/>
                  </a:schemeClr>
                </a:solidFill>
              </a:rPr>
              <a:t>નંબર 22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400"/>
              <a:t>ગોલ્ડન વાછરડું</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bg1">
                    <a:lumMod val="50000"/>
                  </a:schemeClr>
                </a:solidFill>
              </a:rPr>
              <a:t>તેઓએ તેને જે આપ્યું તે તેણે લીધું અને તેને આકારની મૂર્તિ બનાવી</a:t>
            </a:r>
          </a:p>
          <a:p>
            <a:r xmlns:a="http://schemas.openxmlformats.org/drawingml/2006/main">
              <a:rPr lang="gu" altLang="ko-KR" sz="3600">
                <a:solidFill>
                  <a:schemeClr val="bg1">
                    <a:lumMod val="50000"/>
                  </a:schemeClr>
                </a:solidFill>
              </a:rPr>
              <a:t>વાછરડાનું, તેને સાધન વડે બનાવવું. ત્યારે તેઓએ કહ્યું, "હે ઇસ્રાએલ, આ તમારા દેવો છે, જેઓ તમને મિસરમાંથી બહાર લાવ્યા છે."</a:t>
            </a:r>
          </a:p>
          <a:p>
            <a:r xmlns:a="http://schemas.openxmlformats.org/drawingml/2006/main">
              <a:rPr lang="gu"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u" altLang="ko-KR" sz="2800">
                <a:solidFill>
                  <a:schemeClr val="tx1">
                    <a:lumMod val="65000"/>
                    <a:lumOff val="35000"/>
                  </a:schemeClr>
                </a:solidFill>
              </a:rPr>
              <a:t>નિર્ગમન</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જ્યારે મૂસા આટલા લાંબા સમય સુધી પર્વત પરથી નીચે ન આવ્યા, ત્યારે તેઓને અસ્વસ્થતા અનુભવાઈ. "મોસેસને બદલે અમને દોરવા માટે અમને અમારા ભગવાનની જરૂર 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gu" altLang="ko-KR" sz="2600">
                <a:solidFill>
                  <a:schemeClr val="tx1">
                    <a:lumMod val="65000"/>
                    <a:lumOff val="35000"/>
                  </a:schemeClr>
                </a:solidFill>
              </a:rPr>
              <a:t>ઇઝરાયલીઓએ ઈશ્વરે તેમને આપેલી લાકડી પકડીને તેમના લોકોને બચાવવા માટે મૂસા ઇજિપ્તમાં પાછો ફર્યો.</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તેથી, તેઓએ સોનેરી વાછરડું બનાવ્યું અને તેમની આગેવાની માટે તેને તેમના દેવ તરીકે પૂજ્યા.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મુસા જે દસ આજ્ઞાઓ સાથે નીચે આવી રહ્યો હતો તે ખૂબ ગુસ્સે થયો.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ભગવાન તેઓની સામે ક્રોધે ભરાયા. “હું તેઓનો નાશ કરીશ. પછી હું તને એક મહાન રાષ્ટ્ર બનાવીશ.”</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600">
                <a:solidFill>
                  <a:schemeClr val="tx1">
                    <a:lumMod val="65000"/>
                    <a:lumOff val="35000"/>
                  </a:schemeClr>
                </a:solidFill>
              </a:rPr>
              <a:t>પરંતુ, મુસાએ તેઓને ગંભીરતાથી માફ કરવા ઈશ્વરને પ્રાર્થના કરી. ઈશ્વરે મૂસાની પ્રાર્થના સાંભળી અને તેઓને માફ કર્યા.</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a:t>
            </a:r>
            <a:r xmlns:a="http://schemas.openxmlformats.org/drawingml/2006/main">
              <a:rPr lang="gu" altLang="en-US" sz="4000">
                <a:solidFill>
                  <a:srgbClr val="FF0000"/>
                </a:solidFill>
              </a:rPr>
              <a:t> </a:t>
            </a:r>
            <a:r xmlns:a="http://schemas.openxmlformats.org/drawingml/2006/main">
              <a:rPr lang="gu" altLang="ko-KR" sz="4000">
                <a:solidFill>
                  <a:srgbClr val="FF0000"/>
                </a:solidFill>
              </a:rPr>
              <a:t>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3600">
                <a:solidFill>
                  <a:schemeClr val="tx1">
                    <a:lumMod val="65000"/>
                    <a:lumOff val="35000"/>
                  </a:schemeClr>
                </a:solidFill>
              </a:rPr>
              <a:t>ભગવાનને સૌથી વધુ નફરત છે તેના બદલે અન્ય દેવોની પૂજા કરવી.</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u" altLang="ko-KR" sz="3600">
                <a:solidFill>
                  <a:schemeClr val="tx1">
                    <a:lumMod val="65000"/>
                    <a:lumOff val="35000"/>
                  </a:schemeClr>
                </a:solidFill>
              </a:rPr>
              <a:t>તમારે તમારા માટે કોઈપણ કિંમતે કોઈ મૂર્તિ બનાવવી નહિ.</a:t>
            </a:r>
          </a:p>
          <a:p>
            <a:pPr xmlns:a="http://schemas.openxmlformats.org/drawingml/2006/main" algn="ctr"/>
            <a:r xmlns:a="http://schemas.openxmlformats.org/drawingml/2006/main">
              <a:rPr lang="gu" altLang="ko-KR" sz="3600">
                <a:solidFill>
                  <a:schemeClr val="tx1">
                    <a:lumMod val="65000"/>
                    <a:lumOff val="35000"/>
                  </a:schemeClr>
                </a:solidFill>
              </a:rPr>
              <a:t>ભલે ગમે તે થાય, તમારે તેમને નમન કરવું અને તેમની પૂજા કરવી નહીં.</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3200">
                <a:solidFill>
                  <a:srgbClr val="FF0000"/>
                </a:solidFill>
              </a:rPr>
              <a:t>ભગવાન?</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rgbClr val="C00000"/>
                </a:solidFill>
              </a:rPr>
              <a:t>ભગવાન…</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ભગવાન તેમના બદલે મૂર્તિપૂજાને સૌથી વધુ ધિક્કારે છે.</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ઈસ્રાએલીઓએ પાપ કરવા માટે કઈ મૂર્તિ બનાવી?</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ગોલ્ડન</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ગરુડ</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ગોલ્ડન વાછરડું</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સિલ્વર વાછરડું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ચાંદી</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ગરુડ</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rgbClr val="FF0000"/>
                </a:solidFill>
              </a:rPr>
              <a:t>② </a:t>
            </a:r>
            <a:r xmlns:a="http://schemas.openxmlformats.org/drawingml/2006/main">
              <a:rPr lang="gu" altLang="ko-KR" sz="2800">
                <a:solidFill>
                  <a:srgbClr val="FF0000"/>
                </a:solidFill>
              </a:rPr>
              <a:t>ગોલ્ડન વાછરડું</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bg1">
                    <a:lumMod val="50000"/>
                  </a:schemeClr>
                </a:solidFill>
              </a:rPr>
              <a:t>તેઓએ તેને જે આપ્યું તે તેણે લીધું અને તેને આકારની મૂર્તિ બનાવી</a:t>
            </a:r>
          </a:p>
          <a:p>
            <a:r xmlns:a="http://schemas.openxmlformats.org/drawingml/2006/main">
              <a:rPr lang="gu" altLang="ko-KR" sz="3600">
                <a:solidFill>
                  <a:schemeClr val="bg1">
                    <a:lumMod val="50000"/>
                  </a:schemeClr>
                </a:solidFill>
              </a:rPr>
              <a:t>વાછરડાનું, તેને સાધન વડે બનાવવું. ત્યારે તેઓએ કહ્યું, "હે ઇસ્રાએલ, આ તમારા દેવો છે, જેઓ તમને મિસરમાંથી બહાર લાવ્યા છે."</a:t>
            </a:r>
          </a:p>
          <a:p>
            <a:r xmlns:a="http://schemas.openxmlformats.org/drawingml/2006/main">
              <a:rPr lang="gu"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u" altLang="ko-KR" sz="2800">
                <a:solidFill>
                  <a:schemeClr val="tx1">
                    <a:lumMod val="65000"/>
                    <a:lumOff val="35000"/>
                  </a:schemeClr>
                </a:solidFill>
              </a:rPr>
              <a:t>નિર્ગમન</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b="1">
                <a:solidFill>
                  <a:schemeClr val="tx1">
                    <a:lumMod val="50000"/>
                    <a:lumOff val="50000"/>
                  </a:schemeClr>
                </a:solidFill>
              </a:rPr>
              <a:t>નંબર 23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400"/>
              <a:t>રણમાં ભગવાનનું ઘર (ટેબરનેકલ).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bg1">
                    <a:lumMod val="50000"/>
                  </a:schemeClr>
                </a:solidFill>
              </a:rPr>
              <a:t>જે દિવસે મંડપ, સાક્ષીનો મંડપ ઊભો કરવામાં આવ્યો, તે દિવસે વાદળે તેને ઢાંકી દીધો. સાંજથી સવાર સુધી મંડપ ઉપર વાદળ અગ્નિ જેવું લાગતું હતું.</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u" altLang="ko-KR" sz="2800">
                <a:solidFill>
                  <a:schemeClr val="tx1">
                    <a:lumMod val="65000"/>
                    <a:lumOff val="35000"/>
                  </a:schemeClr>
                </a:solidFill>
              </a:rPr>
              <a:t>સંખ્યાઓ</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u" altLang="ko-KR" sz="4000">
                <a:solidFill>
                  <a:srgbClr val="FF0000"/>
                </a:solidFill>
              </a:rPr>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gu" altLang="ko-KR" sz="3200">
                <a:solidFill>
                  <a:schemeClr val="tx1">
                    <a:lumMod val="65000"/>
                    <a:lumOff val="35000"/>
                  </a:schemeClr>
                </a:solidFill>
              </a:rPr>
              <a:t>ઈશ્વરે મુસાને ઈસ્રાએલીઓના આગેવાન તરીકે બોલાવ્યા જ્યારે તે 80 વર્ષનો હતો.</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u" altLang="ko-KR" sz="3200">
                <a:solidFill>
                  <a:schemeClr val="tx1">
                    <a:lumMod val="65000"/>
                    <a:lumOff val="35000"/>
                  </a:schemeClr>
                </a:solidFill>
              </a:rPr>
              <a:t>ભગવાનની યોજના આપણા કરતા અલગ છે, પરંતુ તેમની યોજના હંમેશા સંપૂર્ણ છે.</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u" altLang="ko-KR" sz="3200">
                <a:solidFill>
                  <a:schemeClr val="tx1">
                    <a:lumMod val="65000"/>
                    <a:lumOff val="35000"/>
                  </a:schemeClr>
                </a:solidFill>
              </a:rPr>
              <a:t>આપણે માનવું પડશે કે ભગવાનની યોજના સંપૂર્ણ છે અને આપણે તેના પર આધાર રાખવો પડશે.</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ઈશ્વરે મૂસાને ટેબરનેકલ-ઈશ્વરનું ઘર બનાવવા કહ્યું.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ભગવાને ટેબરનેકલ વિશે બધું કહ્યું - તેનો આકાર અને તે બધી વસ્તુઓ જે તેના માટે તૈયાર હોવી જોઈએ</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અને જ્યારે તેઓ ટેબરનેકલમાં ભગવાનની ઉપાસના કરે છે ત્યારે ભગવાન તેમને દરેક લેખનો ઉપયોગ કેવી રીતે કરવો તે જણાવે છે.</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મુસા અને ઈસ્રાએલીઓએ ઈશ્વરની સૂચના અનુસાર ટેબરનેકલ-ઈશ્વરનું ઘર બનાવ્યું.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600">
                <a:solidFill>
                  <a:schemeClr val="tx1">
                    <a:lumMod val="65000"/>
                    <a:lumOff val="35000"/>
                  </a:schemeClr>
                </a:solidFill>
              </a:rPr>
              <a:t>જે દિવસે મંડપ સ્થાપવામાં આવ્યો, તે દિવસે ભગવાનનો મહિમા દર્શાવતા વાદળે તેને ઢાંકી દીધું. મંડપ એ નિશાની હતી કે ઈશ્વર ઈસ્રાએલીઓ સાથે હતા.</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3600">
                <a:solidFill>
                  <a:schemeClr val="tx1">
                    <a:lumMod val="65000"/>
                    <a:lumOff val="35000"/>
                  </a:schemeClr>
                </a:solidFill>
              </a:rPr>
              <a:t>ઈશ્વરે ઈસ્રાએલીઓને ટેબરનેકલ-ઈશ્વરનું ઘર બનાવવા દીધા, અને તેઓને તેમના કેન્દ્ર તરીકે મંડપ સાથે રહેવા દીધા.</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u" altLang="ko-KR" sz="3600">
                <a:solidFill>
                  <a:schemeClr val="tx1">
                    <a:lumMod val="65000"/>
                    <a:lumOff val="35000"/>
                  </a:schemeClr>
                </a:solidFill>
              </a:rPr>
              <a:t>આપણે આપણા મન અને જીવનના કેન્દ્ર તરીકે ભગવાન સાથે જીવવું જોઈએ.</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3200">
                <a:solidFill>
                  <a:srgbClr val="FF0000"/>
                </a:solidFill>
              </a:rPr>
              <a:t>ભગવાન?</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rgbClr val="C00000"/>
                </a:solidFill>
              </a:rPr>
              <a:t>ભગવાન..</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ભગવાન આપણી સાથે રહે છે, આપણી સાથે ચાલે છે, આપણને દોરી જાય છે અને આપણી સાથે બોલે છે.</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ઈશ્વરે ઈસ્રાએલીઓને શું બનાવવા દીધું?</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ગોલ્ડન વાછરડું</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દસ આજ્ઞાઓ</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મહેલ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ટેબરનેકલ - ભગવાનનું ઘર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rgbClr val="FF0000"/>
                </a:solidFill>
              </a:rPr>
              <a:t>④ </a:t>
            </a:r>
            <a:r xmlns:a="http://schemas.openxmlformats.org/drawingml/2006/main">
              <a:rPr lang="gu" altLang="ko-KR" sz="2800">
                <a:solidFill>
                  <a:srgbClr val="FF0000"/>
                </a:solidFill>
              </a:rPr>
              <a:t>ટેબરનેકલ - ભગવાનનું ઘર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bg1">
                    <a:lumMod val="50000"/>
                  </a:schemeClr>
                </a:solidFill>
              </a:rPr>
              <a:t>જે દિવસે મંડપ, સાક્ષીનો મંડપ ઊભો કરવામાં આવ્યો, તે દિવસે વાદળે તેને ઢાંકી દીધો. સાંજથી સવાર સુધી મંડપ ઉપર વાદળ અગ્નિ જેવું લાગતું હતું.</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u" altLang="ko-KR" sz="2800">
                <a:solidFill>
                  <a:schemeClr val="tx1">
                    <a:lumMod val="65000"/>
                    <a:lumOff val="35000"/>
                  </a:schemeClr>
                </a:solidFill>
              </a:rPr>
              <a:t>સંખ્યાઓ</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b="1">
                <a:solidFill>
                  <a:schemeClr val="tx1">
                    <a:lumMod val="50000"/>
                    <a:lumOff val="50000"/>
                  </a:schemeClr>
                </a:solidFill>
              </a:rPr>
              <a:t>નંબર 24</a:t>
            </a:r>
            <a:r xmlns:a="http://schemas.openxmlformats.org/drawingml/2006/main">
              <a:rPr lang="gu" altLang="en-US" b="1">
                <a:solidFill>
                  <a:schemeClr val="tx1">
                    <a:lumMod val="50000"/>
                    <a:lumOff val="50000"/>
                  </a:schemeClr>
                </a:solidFill>
              </a:rPr>
              <a:t> </a:t>
            </a:r>
            <a:r xmlns:a="http://schemas.openxmlformats.org/drawingml/2006/main">
              <a:rPr lang="gu" altLang="ko-KR" b="1">
                <a:solidFill>
                  <a:schemeClr val="tx1">
                    <a:lumMod val="50000"/>
                    <a:lumOff val="50000"/>
                  </a:schemeClr>
                </a:solidFill>
              </a:rPr>
              <a:t>આ</a:t>
            </a:r>
            <a:r xmlns:a="http://schemas.openxmlformats.org/drawingml/2006/main">
              <a:rPr lang="gu" altLang="en-US" b="1">
                <a:solidFill>
                  <a:schemeClr val="tx1">
                    <a:lumMod val="50000"/>
                    <a:lumOff val="50000"/>
                  </a:schemeClr>
                </a:solidFill>
              </a:rPr>
              <a:t> </a:t>
            </a:r>
            <a:r xmlns:a="http://schemas.openxmlformats.org/drawingml/2006/main">
              <a:rPr lang="gu" altLang="ko-KR" b="1">
                <a:solidFill>
                  <a:schemeClr val="tx1">
                    <a:lumMod val="50000"/>
                    <a:lumOff val="50000"/>
                  </a:schemeClr>
                </a:solidFill>
              </a:rPr>
              <a:t>શબ્દ</a:t>
            </a:r>
            <a:r xmlns:a="http://schemas.openxmlformats.org/drawingml/2006/main">
              <a:rPr lang="gu" altLang="en-US" b="1">
                <a:solidFill>
                  <a:schemeClr val="tx1">
                    <a:lumMod val="50000"/>
                    <a:lumOff val="50000"/>
                  </a:schemeClr>
                </a:solidFill>
              </a:rPr>
              <a:t> </a:t>
            </a:r>
            <a:r xmlns:a="http://schemas.openxmlformats.org/drawingml/2006/main">
              <a:rPr lang="gu" altLang="ko-KR" b="1">
                <a:solidFill>
                  <a:schemeClr val="tx1">
                    <a:lumMod val="50000"/>
                    <a:lumOff val="50000"/>
                  </a:schemeClr>
                </a:solidFill>
              </a:rPr>
              <a:t>ના</a:t>
            </a:r>
            <a:r xmlns:a="http://schemas.openxmlformats.org/drawingml/2006/main">
              <a:rPr lang="gu" altLang="en-US" b="1">
                <a:solidFill>
                  <a:schemeClr val="tx1">
                    <a:lumMod val="50000"/>
                    <a:lumOff val="50000"/>
                  </a:schemeClr>
                </a:solidFill>
              </a:rPr>
              <a:t> </a:t>
            </a:r>
            <a:r xmlns:a="http://schemas.openxmlformats.org/drawingml/2006/main">
              <a:rPr lang="gu" altLang="ko-KR" b="1">
                <a:solidFill>
                  <a:schemeClr val="tx1">
                    <a:lumMod val="50000"/>
                    <a:lumOff val="50000"/>
                  </a:schemeClr>
                </a:solidFill>
              </a:rPr>
              <a:t>ભગવાન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400"/>
              <a:t>પતન જેરીકો</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gu" altLang="ko-KR" sz="3200"/>
              <a:t>ભગવાન છે?</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gu" altLang="ko-KR" sz="3600">
                <a:solidFill>
                  <a:srgbClr val="C00000"/>
                </a:solidFill>
              </a:rPr>
              <a:t>ભગવાન..</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gu" altLang="ko-KR" sz="3600">
                <a:solidFill>
                  <a:schemeClr val="tx1">
                    <a:lumMod val="65000"/>
                    <a:lumOff val="35000"/>
                  </a:schemeClr>
                </a:solidFill>
              </a:rPr>
              <a:t>ભગવાન તેમની સંપૂર્ણ યોજનાઓ સાથે આપણને દોરી જાય છે. ભગવાનની યોજનાઓમાં કોઈ ભૂલો નથી.</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સાતમી વાર, જ્યારે યાજકોએ રણશિંગડું વગાડ્યું, ત્યારે યહોશુઆએ લોકોને આજ્ઞા આપી, "બૂમો પાડો, કારણ કે યહોવાએ તમને શહેર આપ્યું છે!</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u" altLang="ko-KR" sz="2800">
                <a:solidFill>
                  <a:schemeClr val="tx1">
                    <a:lumMod val="65000"/>
                    <a:lumOff val="35000"/>
                  </a:schemeClr>
                </a:solidFill>
              </a:rPr>
              <a:t>જોશુઆ</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ઈસ્રાએલીઓ વચન આપેલા દેશમાં જવા માંગતા હતા. પરંતુ જેરીકો, જે એક મોટો કિલ્લો હતો, તેણે તેમનો રસ્તો રોક્યો.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ઈશ્વરે જોશુઆને કહ્યું, જે તેઓનો આગેવાન હતો, યરીકોનો નાશ કેવી રીતે કરવો.</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ઇઝરાયલી લોકોએ ઈશ્વરની સૂચના પ્રમાણે સાત દિવસ સુધી યરીકોની દીવાલની આસપાસ કૂચ કરી.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જ્યારે તેઓ છ દિવસ સુધી દિવાલની આસપાસ કૂચ કરતા હતા, દરરોજ એક વખત માટે, જેરીકો એક ઇંચ પણ આગળ વધ્યો ન હતો.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સાતમા દિવસે, તેઓએ સાત વખત તેની આસપાસ કૂચ કરી. સાતમી વખતે, તેઓએ જોરથી બૂમો પાડી, દિવાલ નીચે પડી ગઈ.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3200">
                <a:solidFill>
                  <a:schemeClr val="tx1">
                    <a:lumMod val="65000"/>
                    <a:lumOff val="35000"/>
                  </a:schemeClr>
                </a:solidFill>
              </a:rPr>
              <a:t>ઈસ્રાએલીઓ પોતાની શક્તિથી યરીકોનો નાશ કરી શક્યા નહિ. પરંતુ ઈશ્વરે તેઓ માટે પોતાની શક્તિથી યરીકોનો નાશ કર્યો.</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u" altLang="ko-KR" sz="3200">
                <a:solidFill>
                  <a:schemeClr val="tx1">
                    <a:lumMod val="65000"/>
                    <a:lumOff val="35000"/>
                  </a:schemeClr>
                </a:solidFill>
              </a:rPr>
              <a:t>ઈસ્રાએલીઓએ ઈશ્વરની આજ્ઞાપાલન દ્વારા વિજય મેળવ્યો છે.</a:t>
            </a:r>
          </a:p>
          <a:p>
            <a:pPr xmlns:a="http://schemas.openxmlformats.org/drawingml/2006/main" algn="ctr"/>
            <a:r xmlns:a="http://schemas.openxmlformats.org/drawingml/2006/main">
              <a:rPr lang="gu" altLang="ko-KR" sz="3200">
                <a:solidFill>
                  <a:schemeClr val="tx1">
                    <a:lumMod val="65000"/>
                    <a:lumOff val="35000"/>
                  </a:schemeClr>
                </a:solidFill>
              </a:rPr>
              <a:t>ચાલો આપણે આપણું જીવન ભગવાનની આજ્ઞામાં જીવીએ.</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u" altLang="ko-KR" sz="3200">
                <a:solidFill>
                  <a:schemeClr val="tx1">
                    <a:lumMod val="65000"/>
                    <a:lumOff val="35000"/>
                  </a:schemeClr>
                </a:solidFill>
              </a:rPr>
              <a:t>ચાલો આપણે જીતવા માટે ભગવાનનો આભાર માનીએ!</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3200"/>
              <a:t>ભગવાન?</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rgbClr val="C00000"/>
                </a:solidFill>
              </a:rPr>
              <a:t>ભગવાન..</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ભગવાન તેમની મહાન શક્તિ દ્વારા તેમના લોકો માટે વિજય આપે છે.</a:t>
            </a:r>
          </a:p>
          <a:p>
            <a:endParaRPr lang="en-US" altLang="ko-KR" sz="3600">
              <a:solidFill>
                <a:schemeClr val="tx1">
                  <a:lumMod val="65000"/>
                  <a:lumOff val="35000"/>
                </a:schemeClr>
              </a:solidFill>
            </a:endParaRPr>
          </a:p>
          <a:p>
            <a:r xmlns:a="http://schemas.openxmlformats.org/drawingml/2006/main">
              <a:rPr lang="gu" altLang="ko-KR" sz="3600">
                <a:solidFill>
                  <a:schemeClr val="tx1">
                    <a:lumMod val="65000"/>
                    <a:lumOff val="35000"/>
                  </a:schemeClr>
                </a:solidFill>
              </a:rPr>
              <a:t>તે વિજયનો ભગવાન છે!</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યરીકોનો નાશ કરવા ઈશ્વરે જોશુઆને શું આદેશ આપ્યો?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સાત દિવસ સુધી જેરીકોમાં પથ્થરો ફેંકો.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જેરીકો માટે સાત દિવસ પ્રાર્થના કરો.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જેરીકો માટે સાત દિવસ સુધી સ્તુતિ ગાઓ.</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2800">
                <a:solidFill>
                  <a:schemeClr val="tx1">
                    <a:lumMod val="65000"/>
                    <a:lumOff val="35000"/>
                  </a:schemeClr>
                </a:solidFill>
              </a:rPr>
              <a:t>④ સાત દિવસ અને અંતે જેરીકોની દિવાલ પર માર્ચ કરો</a:t>
            </a:r>
          </a:p>
          <a:p>
            <a:r xmlns:a="http://schemas.openxmlformats.org/drawingml/2006/main">
              <a:rPr lang="gu" altLang="ko-KR" sz="2800">
                <a:solidFill>
                  <a:schemeClr val="tx1">
                    <a:lumMod val="65000"/>
                    <a:lumOff val="35000"/>
                  </a:schemeClr>
                </a:solidFill>
              </a:rPr>
              <a:t>છેલ્લા દિવસે મોટેથી પોકાર આપો.</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en-US" sz="2800">
                <a:solidFill>
                  <a:srgbClr val="FF0000"/>
                </a:solidFill>
              </a:rPr>
              <a:t>④ </a:t>
            </a:r>
            <a:r xmlns:a="http://schemas.openxmlformats.org/drawingml/2006/main">
              <a:rPr lang="gu" altLang="ko-KR" sz="2800">
                <a:solidFill>
                  <a:srgbClr val="FF0000"/>
                </a:solidFill>
              </a:rPr>
              <a:t>સાત દિવસ અને અંતે જેરીકોની દિવાલ પર માર્ચ કરો</a:t>
            </a:r>
          </a:p>
          <a:p>
            <a:r xmlns:a="http://schemas.openxmlformats.org/drawingml/2006/main">
              <a:rPr lang="gu" altLang="ko-KR" sz="2800">
                <a:solidFill>
                  <a:srgbClr val="FF0000"/>
                </a:solidFill>
              </a:rPr>
              <a:t>છેલ્લા દિવસે મોટેથી પોકાર આપો.</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u" altLang="ko-KR" sz="3600">
                <a:solidFill>
                  <a:schemeClr val="tx1">
                    <a:lumMod val="65000"/>
                    <a:lumOff val="35000"/>
                  </a:schemeClr>
                </a:solidFill>
              </a:rPr>
              <a:t>સાતમી વાર, જ્યારે યાજકોએ રણશિંગડું વગાડ્યું, ત્યારે યહોશુઆએ લોકોને આજ્ઞા આપી, "બૂમો પાડો, કારણ કે યહોવાએ તમને શહેર આપ્યું છે!</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u" altLang="ko-KR" sz="2800">
                <a:solidFill>
                  <a:schemeClr val="tx1">
                    <a:lumMod val="65000"/>
                    <a:lumOff val="35000"/>
                  </a:schemeClr>
                </a:solidFill>
              </a:rPr>
              <a:t>જોશુઆ</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